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7" r:id="rId2"/>
    <p:sldId id="262" r:id="rId3"/>
    <p:sldId id="258" r:id="rId4"/>
    <p:sldId id="259" r:id="rId5"/>
    <p:sldId id="260" r:id="rId6"/>
    <p:sldId id="261" r:id="rId7"/>
    <p:sldId id="263" r:id="rId8"/>
    <p:sldId id="287"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3" r:id="rId25"/>
    <p:sldId id="304" r:id="rId26"/>
    <p:sldId id="305" r:id="rId27"/>
    <p:sldId id="306" r:id="rId28"/>
    <p:sldId id="307" r:id="rId29"/>
    <p:sldId id="288" r:id="rId30"/>
    <p:sldId id="279"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3" r:id="rId46"/>
    <p:sldId id="322" r:id="rId47"/>
    <p:sldId id="3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41BCE-B8DB-4F9E-A0D5-C8012003802D}"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en-IN"/>
        </a:p>
      </dgm:t>
    </dgm:pt>
    <dgm:pt modelId="{A5422122-A760-47F9-9568-297137BF709E}">
      <dgm:prSet phldrT="[Text]"/>
      <dgm:spPr/>
      <dgm:t>
        <a:bodyPr/>
        <a:lstStyle/>
        <a:p>
          <a:r>
            <a:rPr lang="en-IN" b="1" dirty="0"/>
            <a:t>Objective Understanding</a:t>
          </a:r>
        </a:p>
      </dgm:t>
    </dgm:pt>
    <dgm:pt modelId="{6A6BC13E-7935-4444-A91D-301409C9AFC6}" type="parTrans" cxnId="{DE022916-43FA-4D22-9BA2-3B2FA3E611FC}">
      <dgm:prSet/>
      <dgm:spPr/>
      <dgm:t>
        <a:bodyPr/>
        <a:lstStyle/>
        <a:p>
          <a:endParaRPr lang="en-IN"/>
        </a:p>
      </dgm:t>
    </dgm:pt>
    <dgm:pt modelId="{6A168B61-ACF0-432D-88EE-F16FAC6CB30C}" type="sibTrans" cxnId="{DE022916-43FA-4D22-9BA2-3B2FA3E611FC}">
      <dgm:prSet/>
      <dgm:spPr/>
      <dgm:t>
        <a:bodyPr/>
        <a:lstStyle/>
        <a:p>
          <a:endParaRPr lang="en-IN"/>
        </a:p>
      </dgm:t>
    </dgm:pt>
    <dgm:pt modelId="{F716DC06-7BF1-4207-B3DD-EF44108D9AC1}">
      <dgm:prSet phldrT="[Text]"/>
      <dgm:spPr/>
      <dgm:t>
        <a:bodyPr/>
        <a:lstStyle/>
        <a:p>
          <a:r>
            <a:rPr lang="en-IN" b="1" dirty="0"/>
            <a:t>Data importing</a:t>
          </a:r>
        </a:p>
      </dgm:t>
    </dgm:pt>
    <dgm:pt modelId="{6B69908E-2454-42B4-8D5A-4742FE85E5EE}" type="parTrans" cxnId="{18185C6D-A337-45A2-B21F-65ACB2B2F305}">
      <dgm:prSet/>
      <dgm:spPr/>
      <dgm:t>
        <a:bodyPr/>
        <a:lstStyle/>
        <a:p>
          <a:endParaRPr lang="en-IN"/>
        </a:p>
      </dgm:t>
    </dgm:pt>
    <dgm:pt modelId="{993BC04E-1672-4344-AB62-680711966277}" type="sibTrans" cxnId="{18185C6D-A337-45A2-B21F-65ACB2B2F305}">
      <dgm:prSet/>
      <dgm:spPr/>
      <dgm:t>
        <a:bodyPr/>
        <a:lstStyle/>
        <a:p>
          <a:endParaRPr lang="en-IN"/>
        </a:p>
      </dgm:t>
    </dgm:pt>
    <dgm:pt modelId="{F4C73321-E0C7-4A12-BC8B-A90D7D085562}">
      <dgm:prSet phldrT="[Text]"/>
      <dgm:spPr/>
      <dgm:t>
        <a:bodyPr/>
        <a:lstStyle/>
        <a:p>
          <a:r>
            <a:rPr lang="en-IN" b="1" dirty="0"/>
            <a:t>Data Pre-processing</a:t>
          </a:r>
        </a:p>
      </dgm:t>
    </dgm:pt>
    <dgm:pt modelId="{F9BDF682-3005-4AC4-8B04-770511D59087}" type="parTrans" cxnId="{65302312-F91A-431F-8EA7-0D98C0941375}">
      <dgm:prSet/>
      <dgm:spPr/>
      <dgm:t>
        <a:bodyPr/>
        <a:lstStyle/>
        <a:p>
          <a:endParaRPr lang="en-IN"/>
        </a:p>
      </dgm:t>
    </dgm:pt>
    <dgm:pt modelId="{3E54CE6D-E4A3-4B36-B2C5-D45866AEC023}" type="sibTrans" cxnId="{65302312-F91A-431F-8EA7-0D98C0941375}">
      <dgm:prSet/>
      <dgm:spPr/>
      <dgm:t>
        <a:bodyPr/>
        <a:lstStyle/>
        <a:p>
          <a:endParaRPr lang="en-IN"/>
        </a:p>
      </dgm:t>
    </dgm:pt>
    <dgm:pt modelId="{2F180754-C4C0-428C-8A32-6C1D83DF03CF}">
      <dgm:prSet phldrT="[Text]"/>
      <dgm:spPr/>
      <dgm:t>
        <a:bodyPr/>
        <a:lstStyle/>
        <a:p>
          <a:r>
            <a:rPr lang="en-IN" b="1" dirty="0"/>
            <a:t>Model Evaluation</a:t>
          </a:r>
        </a:p>
      </dgm:t>
    </dgm:pt>
    <dgm:pt modelId="{D5C223D1-A6DD-4934-8636-C19DBB0E04B1}" type="parTrans" cxnId="{75EF9538-0779-42A9-A23A-E24486101D39}">
      <dgm:prSet/>
      <dgm:spPr/>
      <dgm:t>
        <a:bodyPr/>
        <a:lstStyle/>
        <a:p>
          <a:endParaRPr lang="en-IN"/>
        </a:p>
      </dgm:t>
    </dgm:pt>
    <dgm:pt modelId="{9E706887-1A74-4BF1-BF76-C97949CD6D98}" type="sibTrans" cxnId="{75EF9538-0779-42A9-A23A-E24486101D39}">
      <dgm:prSet/>
      <dgm:spPr/>
      <dgm:t>
        <a:bodyPr/>
        <a:lstStyle/>
        <a:p>
          <a:endParaRPr lang="en-IN"/>
        </a:p>
      </dgm:t>
    </dgm:pt>
    <dgm:pt modelId="{5441334C-A677-4FAD-9143-CEF8D10EFC2E}">
      <dgm:prSet/>
      <dgm:spPr/>
      <dgm:t>
        <a:bodyPr/>
        <a:lstStyle/>
        <a:p>
          <a:r>
            <a:rPr lang="en-IN" b="1" dirty="0"/>
            <a:t>Exploratory Data Analysis</a:t>
          </a:r>
        </a:p>
      </dgm:t>
    </dgm:pt>
    <dgm:pt modelId="{E7182CBA-60D1-4A94-A444-33EBECAFC401}" type="parTrans" cxnId="{7B87155C-E976-42DB-8F94-A46130273047}">
      <dgm:prSet/>
      <dgm:spPr/>
      <dgm:t>
        <a:bodyPr/>
        <a:lstStyle/>
        <a:p>
          <a:endParaRPr lang="en-IN"/>
        </a:p>
      </dgm:t>
    </dgm:pt>
    <dgm:pt modelId="{5A5FD37B-FDEB-4F70-AFC2-B79C12156E68}" type="sibTrans" cxnId="{7B87155C-E976-42DB-8F94-A46130273047}">
      <dgm:prSet/>
      <dgm:spPr/>
      <dgm:t>
        <a:bodyPr/>
        <a:lstStyle/>
        <a:p>
          <a:endParaRPr lang="en-IN"/>
        </a:p>
      </dgm:t>
    </dgm:pt>
    <dgm:pt modelId="{3F75581B-4A96-47F9-AD15-67685D5E15C6}">
      <dgm:prSet phldrT="[Text]"/>
      <dgm:spPr/>
      <dgm:t>
        <a:bodyPr/>
        <a:lstStyle/>
        <a:p>
          <a:r>
            <a:rPr lang="en-IN" b="1" dirty="0"/>
            <a:t>Model Deployment</a:t>
          </a:r>
        </a:p>
      </dgm:t>
    </dgm:pt>
    <dgm:pt modelId="{38EEF824-BC75-4BF0-9706-4501F60B09EB}" type="parTrans" cxnId="{6E19F866-90D5-4A31-A6F7-0944B8AC6882}">
      <dgm:prSet/>
      <dgm:spPr/>
      <dgm:t>
        <a:bodyPr/>
        <a:lstStyle/>
        <a:p>
          <a:endParaRPr lang="en-IN"/>
        </a:p>
      </dgm:t>
    </dgm:pt>
    <dgm:pt modelId="{5BB93D79-E4AD-4B22-AB9E-9C4D5EC8AB40}" type="sibTrans" cxnId="{6E19F866-90D5-4A31-A6F7-0944B8AC6882}">
      <dgm:prSet/>
      <dgm:spPr/>
      <dgm:t>
        <a:bodyPr/>
        <a:lstStyle/>
        <a:p>
          <a:endParaRPr lang="en-IN"/>
        </a:p>
      </dgm:t>
    </dgm:pt>
    <dgm:pt modelId="{92285675-8158-4623-9803-DD9AA7331678}" type="pres">
      <dgm:prSet presAssocID="{24441BCE-B8DB-4F9E-A0D5-C8012003802D}" presName="Name0" presStyleCnt="0">
        <dgm:presLayoutVars>
          <dgm:dir/>
          <dgm:resizeHandles val="exact"/>
        </dgm:presLayoutVars>
      </dgm:prSet>
      <dgm:spPr/>
      <dgm:t>
        <a:bodyPr/>
        <a:lstStyle/>
        <a:p>
          <a:endParaRPr lang="en-IN"/>
        </a:p>
      </dgm:t>
    </dgm:pt>
    <dgm:pt modelId="{76DA707B-CD50-4447-AB3A-9291872202D9}" type="pres">
      <dgm:prSet presAssocID="{24441BCE-B8DB-4F9E-A0D5-C8012003802D}" presName="cycle" presStyleCnt="0"/>
      <dgm:spPr/>
    </dgm:pt>
    <dgm:pt modelId="{C7B6F435-EF4C-49ED-9D2B-BA546332A48E}" type="pres">
      <dgm:prSet presAssocID="{A5422122-A760-47F9-9568-297137BF709E}" presName="nodeFirstNode" presStyleLbl="node1" presStyleIdx="0" presStyleCnt="6">
        <dgm:presLayoutVars>
          <dgm:bulletEnabled val="1"/>
        </dgm:presLayoutVars>
      </dgm:prSet>
      <dgm:spPr/>
      <dgm:t>
        <a:bodyPr/>
        <a:lstStyle/>
        <a:p>
          <a:endParaRPr lang="en-IN"/>
        </a:p>
      </dgm:t>
    </dgm:pt>
    <dgm:pt modelId="{6E080C50-713F-42AD-A85C-6F7F7B4B31E6}" type="pres">
      <dgm:prSet presAssocID="{6A168B61-ACF0-432D-88EE-F16FAC6CB30C}" presName="sibTransFirstNode" presStyleLbl="bgShp" presStyleIdx="0" presStyleCnt="1" custScaleX="109863"/>
      <dgm:spPr/>
      <dgm:t>
        <a:bodyPr/>
        <a:lstStyle/>
        <a:p>
          <a:endParaRPr lang="en-IN"/>
        </a:p>
      </dgm:t>
    </dgm:pt>
    <dgm:pt modelId="{96F1DC82-22F4-46B1-99B2-E57E965D4367}" type="pres">
      <dgm:prSet presAssocID="{F716DC06-7BF1-4207-B3DD-EF44108D9AC1}" presName="nodeFollowingNodes" presStyleLbl="node1" presStyleIdx="1" presStyleCnt="6" custRadScaleRad="97313" custRadScaleInc="21893">
        <dgm:presLayoutVars>
          <dgm:bulletEnabled val="1"/>
        </dgm:presLayoutVars>
      </dgm:prSet>
      <dgm:spPr/>
      <dgm:t>
        <a:bodyPr/>
        <a:lstStyle/>
        <a:p>
          <a:endParaRPr lang="en-IN"/>
        </a:p>
      </dgm:t>
    </dgm:pt>
    <dgm:pt modelId="{8102BCB0-F89E-46CA-88D7-4839080FCA01}" type="pres">
      <dgm:prSet presAssocID="{5441334C-A677-4FAD-9143-CEF8D10EFC2E}" presName="nodeFollowingNodes" presStyleLbl="node1" presStyleIdx="2" presStyleCnt="6">
        <dgm:presLayoutVars>
          <dgm:bulletEnabled val="1"/>
        </dgm:presLayoutVars>
      </dgm:prSet>
      <dgm:spPr/>
      <dgm:t>
        <a:bodyPr/>
        <a:lstStyle/>
        <a:p>
          <a:endParaRPr lang="en-IN"/>
        </a:p>
      </dgm:t>
    </dgm:pt>
    <dgm:pt modelId="{E0CF1BAE-96B3-4BCF-A48A-D1D118EBF145}" type="pres">
      <dgm:prSet presAssocID="{F4C73321-E0C7-4A12-BC8B-A90D7D085562}" presName="nodeFollowingNodes" presStyleLbl="node1" presStyleIdx="3" presStyleCnt="6">
        <dgm:presLayoutVars>
          <dgm:bulletEnabled val="1"/>
        </dgm:presLayoutVars>
      </dgm:prSet>
      <dgm:spPr/>
      <dgm:t>
        <a:bodyPr/>
        <a:lstStyle/>
        <a:p>
          <a:endParaRPr lang="en-IN"/>
        </a:p>
      </dgm:t>
    </dgm:pt>
    <dgm:pt modelId="{66728149-5B98-491E-A614-361A79A633F2}" type="pres">
      <dgm:prSet presAssocID="{2F180754-C4C0-428C-8A32-6C1D83DF03CF}" presName="nodeFollowingNodes" presStyleLbl="node1" presStyleIdx="4" presStyleCnt="6">
        <dgm:presLayoutVars>
          <dgm:bulletEnabled val="1"/>
        </dgm:presLayoutVars>
      </dgm:prSet>
      <dgm:spPr/>
      <dgm:t>
        <a:bodyPr/>
        <a:lstStyle/>
        <a:p>
          <a:endParaRPr lang="en-IN"/>
        </a:p>
      </dgm:t>
    </dgm:pt>
    <dgm:pt modelId="{C958E9CB-18CB-4F50-8D08-135B867BBAFE}" type="pres">
      <dgm:prSet presAssocID="{3F75581B-4A96-47F9-AD15-67685D5E15C6}" presName="nodeFollowingNodes" presStyleLbl="node1" presStyleIdx="5" presStyleCnt="6" custRadScaleRad="102799" custRadScaleInc="-23114">
        <dgm:presLayoutVars>
          <dgm:bulletEnabled val="1"/>
        </dgm:presLayoutVars>
      </dgm:prSet>
      <dgm:spPr/>
      <dgm:t>
        <a:bodyPr/>
        <a:lstStyle/>
        <a:p>
          <a:endParaRPr lang="en-IN"/>
        </a:p>
      </dgm:t>
    </dgm:pt>
  </dgm:ptLst>
  <dgm:cxnLst>
    <dgm:cxn modelId="{18185C6D-A337-45A2-B21F-65ACB2B2F305}" srcId="{24441BCE-B8DB-4F9E-A0D5-C8012003802D}" destId="{F716DC06-7BF1-4207-B3DD-EF44108D9AC1}" srcOrd="1" destOrd="0" parTransId="{6B69908E-2454-42B4-8D5A-4742FE85E5EE}" sibTransId="{993BC04E-1672-4344-AB62-680711966277}"/>
    <dgm:cxn modelId="{317DB804-FEE4-4EF7-A4A0-469143D5372E}" type="presOf" srcId="{F716DC06-7BF1-4207-B3DD-EF44108D9AC1}" destId="{96F1DC82-22F4-46B1-99B2-E57E965D4367}" srcOrd="0" destOrd="0" presId="urn:microsoft.com/office/officeart/2005/8/layout/cycle3"/>
    <dgm:cxn modelId="{15690DFC-DAB3-4A28-A7FA-B26361D0697B}" type="presOf" srcId="{3F75581B-4A96-47F9-AD15-67685D5E15C6}" destId="{C958E9CB-18CB-4F50-8D08-135B867BBAFE}" srcOrd="0" destOrd="0" presId="urn:microsoft.com/office/officeart/2005/8/layout/cycle3"/>
    <dgm:cxn modelId="{C675840D-D4F1-48CC-B55B-E4E269DAAE40}" type="presOf" srcId="{F4C73321-E0C7-4A12-BC8B-A90D7D085562}" destId="{E0CF1BAE-96B3-4BCF-A48A-D1D118EBF145}" srcOrd="0" destOrd="0" presId="urn:microsoft.com/office/officeart/2005/8/layout/cycle3"/>
    <dgm:cxn modelId="{F7270FE4-3934-4EB0-9503-A04BB22BA40E}" type="presOf" srcId="{6A168B61-ACF0-432D-88EE-F16FAC6CB30C}" destId="{6E080C50-713F-42AD-A85C-6F7F7B4B31E6}" srcOrd="0" destOrd="0" presId="urn:microsoft.com/office/officeart/2005/8/layout/cycle3"/>
    <dgm:cxn modelId="{65302312-F91A-431F-8EA7-0D98C0941375}" srcId="{24441BCE-B8DB-4F9E-A0D5-C8012003802D}" destId="{F4C73321-E0C7-4A12-BC8B-A90D7D085562}" srcOrd="3" destOrd="0" parTransId="{F9BDF682-3005-4AC4-8B04-770511D59087}" sibTransId="{3E54CE6D-E4A3-4B36-B2C5-D45866AEC023}"/>
    <dgm:cxn modelId="{DE022916-43FA-4D22-9BA2-3B2FA3E611FC}" srcId="{24441BCE-B8DB-4F9E-A0D5-C8012003802D}" destId="{A5422122-A760-47F9-9568-297137BF709E}" srcOrd="0" destOrd="0" parTransId="{6A6BC13E-7935-4444-A91D-301409C9AFC6}" sibTransId="{6A168B61-ACF0-432D-88EE-F16FAC6CB30C}"/>
    <dgm:cxn modelId="{45962B67-2072-41FE-960A-F786FC6CADE1}" type="presOf" srcId="{24441BCE-B8DB-4F9E-A0D5-C8012003802D}" destId="{92285675-8158-4623-9803-DD9AA7331678}" srcOrd="0" destOrd="0" presId="urn:microsoft.com/office/officeart/2005/8/layout/cycle3"/>
    <dgm:cxn modelId="{8743F882-BD77-44B6-88ED-8F4080A11E64}" type="presOf" srcId="{5441334C-A677-4FAD-9143-CEF8D10EFC2E}" destId="{8102BCB0-F89E-46CA-88D7-4839080FCA01}" srcOrd="0" destOrd="0" presId="urn:microsoft.com/office/officeart/2005/8/layout/cycle3"/>
    <dgm:cxn modelId="{6E19F866-90D5-4A31-A6F7-0944B8AC6882}" srcId="{24441BCE-B8DB-4F9E-A0D5-C8012003802D}" destId="{3F75581B-4A96-47F9-AD15-67685D5E15C6}" srcOrd="5" destOrd="0" parTransId="{38EEF824-BC75-4BF0-9706-4501F60B09EB}" sibTransId="{5BB93D79-E4AD-4B22-AB9E-9C4D5EC8AB40}"/>
    <dgm:cxn modelId="{8F4C993C-16AE-4243-BA61-06D632CDE06A}" type="presOf" srcId="{A5422122-A760-47F9-9568-297137BF709E}" destId="{C7B6F435-EF4C-49ED-9D2B-BA546332A48E}" srcOrd="0" destOrd="0" presId="urn:microsoft.com/office/officeart/2005/8/layout/cycle3"/>
    <dgm:cxn modelId="{75EF9538-0779-42A9-A23A-E24486101D39}" srcId="{24441BCE-B8DB-4F9E-A0D5-C8012003802D}" destId="{2F180754-C4C0-428C-8A32-6C1D83DF03CF}" srcOrd="4" destOrd="0" parTransId="{D5C223D1-A6DD-4934-8636-C19DBB0E04B1}" sibTransId="{9E706887-1A74-4BF1-BF76-C97949CD6D98}"/>
    <dgm:cxn modelId="{7B87155C-E976-42DB-8F94-A46130273047}" srcId="{24441BCE-B8DB-4F9E-A0D5-C8012003802D}" destId="{5441334C-A677-4FAD-9143-CEF8D10EFC2E}" srcOrd="2" destOrd="0" parTransId="{E7182CBA-60D1-4A94-A444-33EBECAFC401}" sibTransId="{5A5FD37B-FDEB-4F70-AFC2-B79C12156E68}"/>
    <dgm:cxn modelId="{5C01343A-D49C-48DD-8CF3-F4904F7BC862}" type="presOf" srcId="{2F180754-C4C0-428C-8A32-6C1D83DF03CF}" destId="{66728149-5B98-491E-A614-361A79A633F2}" srcOrd="0" destOrd="0" presId="urn:microsoft.com/office/officeart/2005/8/layout/cycle3"/>
    <dgm:cxn modelId="{6E50A699-76AB-4EBC-8171-356C8E233846}" type="presParOf" srcId="{92285675-8158-4623-9803-DD9AA7331678}" destId="{76DA707B-CD50-4447-AB3A-9291872202D9}" srcOrd="0" destOrd="0" presId="urn:microsoft.com/office/officeart/2005/8/layout/cycle3"/>
    <dgm:cxn modelId="{8574A43D-B037-44F2-BC1C-E6413EF33E94}" type="presParOf" srcId="{76DA707B-CD50-4447-AB3A-9291872202D9}" destId="{C7B6F435-EF4C-49ED-9D2B-BA546332A48E}" srcOrd="0" destOrd="0" presId="urn:microsoft.com/office/officeart/2005/8/layout/cycle3"/>
    <dgm:cxn modelId="{B1F490EE-E1A6-4180-81D5-75BE24E0FEEF}" type="presParOf" srcId="{76DA707B-CD50-4447-AB3A-9291872202D9}" destId="{6E080C50-713F-42AD-A85C-6F7F7B4B31E6}" srcOrd="1" destOrd="0" presId="urn:microsoft.com/office/officeart/2005/8/layout/cycle3"/>
    <dgm:cxn modelId="{57B375CE-EADC-49FC-B784-C6CC9A4BBA64}" type="presParOf" srcId="{76DA707B-CD50-4447-AB3A-9291872202D9}" destId="{96F1DC82-22F4-46B1-99B2-E57E965D4367}" srcOrd="2" destOrd="0" presId="urn:microsoft.com/office/officeart/2005/8/layout/cycle3"/>
    <dgm:cxn modelId="{52541A9D-0C65-4E73-9A96-3F1EFDC482F0}" type="presParOf" srcId="{76DA707B-CD50-4447-AB3A-9291872202D9}" destId="{8102BCB0-F89E-46CA-88D7-4839080FCA01}" srcOrd="3" destOrd="0" presId="urn:microsoft.com/office/officeart/2005/8/layout/cycle3"/>
    <dgm:cxn modelId="{AA71240F-833E-42B5-A057-6C6B6F2F99A4}" type="presParOf" srcId="{76DA707B-CD50-4447-AB3A-9291872202D9}" destId="{E0CF1BAE-96B3-4BCF-A48A-D1D118EBF145}" srcOrd="4" destOrd="0" presId="urn:microsoft.com/office/officeart/2005/8/layout/cycle3"/>
    <dgm:cxn modelId="{6A9CEA5C-2B43-4FF8-ACF1-99461CA144E6}" type="presParOf" srcId="{76DA707B-CD50-4447-AB3A-9291872202D9}" destId="{66728149-5B98-491E-A614-361A79A633F2}" srcOrd="5" destOrd="0" presId="urn:microsoft.com/office/officeart/2005/8/layout/cycle3"/>
    <dgm:cxn modelId="{D3A4FE9F-6861-4AF4-90D0-042E3608CB0C}" type="presParOf" srcId="{76DA707B-CD50-4447-AB3A-9291872202D9}" destId="{C958E9CB-18CB-4F50-8D08-135B867BBAFE}"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80C50-713F-42AD-A85C-6F7F7B4B31E6}">
      <dsp:nvSpPr>
        <dsp:cNvPr id="0" name=""/>
        <dsp:cNvSpPr/>
      </dsp:nvSpPr>
      <dsp:spPr>
        <a:xfrm>
          <a:off x="3024674" y="-4535"/>
          <a:ext cx="5026482" cy="4575227"/>
        </a:xfrm>
        <a:prstGeom prst="circularArrow">
          <a:avLst>
            <a:gd name="adj1" fmla="val 5274"/>
            <a:gd name="adj2" fmla="val 312630"/>
            <a:gd name="adj3" fmla="val 14198666"/>
            <a:gd name="adj4" fmla="val 17144282"/>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6F435-EF4C-49ED-9D2B-BA546332A48E}">
      <dsp:nvSpPr>
        <dsp:cNvPr id="0" name=""/>
        <dsp:cNvSpPr/>
      </dsp:nvSpPr>
      <dsp:spPr>
        <a:xfrm>
          <a:off x="4653687" y="688"/>
          <a:ext cx="1768455" cy="88422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Objective Understanding</a:t>
          </a:r>
        </a:p>
      </dsp:txBody>
      <dsp:txXfrm>
        <a:off x="4696851" y="43852"/>
        <a:ext cx="1682127" cy="797899"/>
      </dsp:txXfrm>
    </dsp:sp>
    <dsp:sp modelId="{96F1DC82-22F4-46B1-99B2-E57E965D4367}">
      <dsp:nvSpPr>
        <dsp:cNvPr id="0" name=""/>
        <dsp:cNvSpPr/>
      </dsp:nvSpPr>
      <dsp:spPr>
        <a:xfrm>
          <a:off x="6364130" y="1276456"/>
          <a:ext cx="1768455" cy="884227"/>
        </a:xfrm>
        <a:prstGeom prst="roundRect">
          <a:avLst/>
        </a:prstGeom>
        <a:solidFill>
          <a:schemeClr val="accent2">
            <a:hueOff val="-3953144"/>
            <a:satOff val="18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Data importing</a:t>
          </a:r>
        </a:p>
      </dsp:txBody>
      <dsp:txXfrm>
        <a:off x="6407294" y="1319620"/>
        <a:ext cx="1682127" cy="797899"/>
      </dsp:txXfrm>
    </dsp:sp>
    <dsp:sp modelId="{8102BCB0-F89E-46CA-88D7-4839080FCA01}">
      <dsp:nvSpPr>
        <dsp:cNvPr id="0" name=""/>
        <dsp:cNvSpPr/>
      </dsp:nvSpPr>
      <dsp:spPr>
        <a:xfrm>
          <a:off x="6261096" y="2784803"/>
          <a:ext cx="1768455" cy="884227"/>
        </a:xfrm>
        <a:prstGeom prst="roundRect">
          <a:avLst/>
        </a:prstGeom>
        <a:solidFill>
          <a:schemeClr val="accent2">
            <a:hueOff val="-7906288"/>
            <a:satOff val="36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Exploratory Data Analysis</a:t>
          </a:r>
        </a:p>
      </dsp:txBody>
      <dsp:txXfrm>
        <a:off x="6304260" y="2827967"/>
        <a:ext cx="1682127" cy="797899"/>
      </dsp:txXfrm>
    </dsp:sp>
    <dsp:sp modelId="{E0CF1BAE-96B3-4BCF-A48A-D1D118EBF145}">
      <dsp:nvSpPr>
        <dsp:cNvPr id="0" name=""/>
        <dsp:cNvSpPr/>
      </dsp:nvSpPr>
      <dsp:spPr>
        <a:xfrm>
          <a:off x="4653687" y="3712841"/>
          <a:ext cx="1768455" cy="884227"/>
        </a:xfrm>
        <a:prstGeom prst="roundRect">
          <a:avLst/>
        </a:prstGeom>
        <a:solidFill>
          <a:schemeClr val="accent2">
            <a:hueOff val="-11859433"/>
            <a:satOff val="54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Data Pre-processing</a:t>
          </a:r>
        </a:p>
      </dsp:txBody>
      <dsp:txXfrm>
        <a:off x="4696851" y="3756005"/>
        <a:ext cx="1682127" cy="797899"/>
      </dsp:txXfrm>
    </dsp:sp>
    <dsp:sp modelId="{66728149-5B98-491E-A614-361A79A633F2}">
      <dsp:nvSpPr>
        <dsp:cNvPr id="0" name=""/>
        <dsp:cNvSpPr/>
      </dsp:nvSpPr>
      <dsp:spPr>
        <a:xfrm>
          <a:off x="3046278" y="2784803"/>
          <a:ext cx="1768455" cy="884227"/>
        </a:xfrm>
        <a:prstGeom prst="roundRect">
          <a:avLst/>
        </a:prstGeom>
        <a:solidFill>
          <a:schemeClr val="accent2">
            <a:hueOff val="-15812576"/>
            <a:satOff val="72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Model Evaluation</a:t>
          </a:r>
        </a:p>
      </dsp:txBody>
      <dsp:txXfrm>
        <a:off x="3089442" y="2827967"/>
        <a:ext cx="1682127" cy="797899"/>
      </dsp:txXfrm>
    </dsp:sp>
    <dsp:sp modelId="{C958E9CB-18CB-4F50-8D08-135B867BBAFE}">
      <dsp:nvSpPr>
        <dsp:cNvPr id="0" name=""/>
        <dsp:cNvSpPr/>
      </dsp:nvSpPr>
      <dsp:spPr>
        <a:xfrm>
          <a:off x="2840209" y="1263580"/>
          <a:ext cx="1768455" cy="884227"/>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Model Deployment</a:t>
          </a:r>
        </a:p>
      </dsp:txBody>
      <dsp:txXfrm>
        <a:off x="2883373" y="1306744"/>
        <a:ext cx="1682127" cy="79789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2440471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A3E20-C5BA-4D3D-B79F-3FCC393239ED}"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68868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951702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13559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73356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CA3E20-C5BA-4D3D-B79F-3FCC393239ED}" type="datetimeFigureOut">
              <a:rPr lang="en-IN" smtClean="0"/>
              <a:t>27-04-2023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579154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CA3E20-C5BA-4D3D-B79F-3FCC393239ED}" type="datetimeFigureOut">
              <a:rPr lang="en-IN" smtClean="0"/>
              <a:t>27-04-2023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177162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60169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350263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211673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A3E20-C5BA-4D3D-B79F-3FCC393239ED}"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3292681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CA3E20-C5BA-4D3D-B79F-3FCC393239ED}"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3339334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CA3E20-C5BA-4D3D-B79F-3FCC393239ED}" type="datetimeFigureOut">
              <a:rPr lang="en-IN" smtClean="0"/>
              <a:t>27-04-2023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25067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CA3E20-C5BA-4D3D-B79F-3FCC393239ED}" type="datetimeFigureOut">
              <a:rPr lang="en-IN" smtClean="0"/>
              <a:t>27-04-2023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389545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A3E20-C5BA-4D3D-B79F-3FCC393239ED}" type="datetimeFigureOut">
              <a:rPr lang="en-IN" smtClean="0"/>
              <a:t>27-04-2023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158606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A3E20-C5BA-4D3D-B79F-3FCC393239ED}"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81380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A3E20-C5BA-4D3D-B79F-3FCC393239ED}"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0EE397-E798-4FCD-83E8-6DB68FF2798D}" type="slidenum">
              <a:rPr lang="en-IN" smtClean="0"/>
              <a:t>‹#›</a:t>
            </a:fld>
            <a:endParaRPr lang="en-IN"/>
          </a:p>
        </p:txBody>
      </p:sp>
    </p:spTree>
    <p:extLst>
      <p:ext uri="{BB962C8B-B14F-4D97-AF65-F5344CB8AC3E}">
        <p14:creationId xmlns:p14="http://schemas.microsoft.com/office/powerpoint/2010/main" val="74257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2CA3E20-C5BA-4D3D-B79F-3FCC393239ED}" type="datetimeFigureOut">
              <a:rPr lang="en-IN" smtClean="0"/>
              <a:t>27-04-2023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20EE397-E798-4FCD-83E8-6DB68FF2798D}" type="slidenum">
              <a:rPr lang="en-IN" smtClean="0"/>
              <a:t>‹#›</a:t>
            </a:fld>
            <a:endParaRPr lang="en-IN"/>
          </a:p>
        </p:txBody>
      </p:sp>
    </p:spTree>
    <p:extLst>
      <p:ext uri="{BB962C8B-B14F-4D97-AF65-F5344CB8AC3E}">
        <p14:creationId xmlns:p14="http://schemas.microsoft.com/office/powerpoint/2010/main" val="365180652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localhost:8888/notebooks/Desktop/ujwala%20ds%20project/Project%203/Patient's%20Condition%20Using%20Drug%20Reviews%20(NLP)gp%207.ipynb#VISUALIZATION-OF-REVIEWS-BASED-ON-DATETIM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localhost:8888/notebooks/Desktop/ujwala%20ds%20project/Project%203/Patient's%20Condition%20Using%20Drug%20Reviews%20(NLP)gp%207.ipynb#Naive-Bayes"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localhost:8888/notebooks/Desktop/ujwala%20ds%20project/Project%203/Patient's%20Condition%20Using%20Drug%20Reviews%20(NLP)gp%207.ipynb#Naive-Bay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localhost:8888/notebooks/Desktop/ujwala%20ds%20project/Project%203/Patient's%20Condition%20Using%20Drug%20Reviews%20(NLP)gp%207.ipynb#Machine-Learning-Model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8888/notebooks/Desktop/ujwala%20ds%20project/Project%203/Patient's%20Condition%20Using%20Drug%20Reviews%20(NLP)gp%207.ipynb#TFIDF-:-Trigrams"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225" y="819504"/>
            <a:ext cx="8075054" cy="912644"/>
          </a:xfrm>
        </p:spPr>
        <p:txBody>
          <a:bodyPr/>
          <a:lstStyle/>
          <a:p>
            <a:r>
              <a:rPr lang="en-IN" b="1" dirty="0"/>
              <a:t>Patient's Condition Classification Using Drug Reviews</a:t>
            </a:r>
            <a:endParaRPr lang="en-IN" dirty="0"/>
          </a:p>
        </p:txBody>
      </p:sp>
      <p:sp>
        <p:nvSpPr>
          <p:cNvPr id="3" name="Content Placeholder 2"/>
          <p:cNvSpPr>
            <a:spLocks noGrp="1"/>
          </p:cNvSpPr>
          <p:nvPr>
            <p:ph idx="1"/>
          </p:nvPr>
        </p:nvSpPr>
        <p:spPr>
          <a:xfrm>
            <a:off x="605307" y="2165617"/>
            <a:ext cx="11062952" cy="4106394"/>
          </a:xfrm>
        </p:spPr>
        <p:txBody>
          <a:bodyPr>
            <a:normAutofit/>
          </a:bodyPr>
          <a:lstStyle/>
          <a:p>
            <a:r>
              <a:rPr lang="en-US" b="1" u="sng" dirty="0">
                <a:solidFill>
                  <a:schemeClr val="accent5">
                    <a:lumMod val="75000"/>
                  </a:schemeClr>
                </a:solidFill>
                <a:latin typeface="Arial" panose="020B0604020202020204" pitchFamily="34" charset="0"/>
                <a:cs typeface="Arial" panose="020B0604020202020204" pitchFamily="34" charset="0"/>
              </a:rPr>
              <a:t>MENTOR:</a:t>
            </a:r>
            <a:r>
              <a:rPr lang="en-US" b="1" dirty="0">
                <a:solidFill>
                  <a:srgbClr val="C00000"/>
                </a:solidFill>
                <a:latin typeface="Arial" panose="020B0604020202020204" pitchFamily="34" charset="0"/>
                <a:cs typeface="Arial" panose="020B0604020202020204" pitchFamily="34" charset="0"/>
              </a:rPr>
              <a:t> Mr. </a:t>
            </a:r>
            <a:r>
              <a:rPr lang="en-US" b="1" dirty="0" err="1">
                <a:solidFill>
                  <a:srgbClr val="C00000"/>
                </a:solidFill>
                <a:latin typeface="Arial" panose="020B0604020202020204" pitchFamily="34" charset="0"/>
                <a:cs typeface="Arial" panose="020B0604020202020204" pitchFamily="34" charset="0"/>
              </a:rPr>
              <a:t>Adhvaith</a:t>
            </a:r>
            <a:r>
              <a:rPr lang="en-US" b="1" dirty="0">
                <a:solidFill>
                  <a:srgbClr val="C00000"/>
                </a:solidFill>
                <a:latin typeface="Arial" panose="020B0604020202020204" pitchFamily="34" charset="0"/>
                <a:cs typeface="Arial" panose="020B0604020202020204" pitchFamily="34" charset="0"/>
              </a:rPr>
              <a:t> sir</a:t>
            </a:r>
          </a:p>
          <a:p>
            <a:pPr marL="0" indent="0">
              <a:buNone/>
            </a:pPr>
            <a:r>
              <a:rPr lang="en-US" b="1" dirty="0">
                <a:solidFill>
                  <a:srgbClr val="C00000"/>
                </a:solidFill>
                <a:latin typeface="Arial" panose="020B0604020202020204" pitchFamily="34" charset="0"/>
                <a:cs typeface="Arial" panose="020B0604020202020204" pitchFamily="34" charset="0"/>
              </a:rPr>
              <a:t>                       Mr.Nataraj Sir</a:t>
            </a:r>
            <a:endParaRPr lang="en-US" b="1" dirty="0">
              <a:latin typeface="Arial" panose="020B0604020202020204" pitchFamily="34" charset="0"/>
              <a:cs typeface="Arial" panose="020B0604020202020204" pitchFamily="34" charset="0"/>
            </a:endParaRPr>
          </a:p>
          <a:p>
            <a:r>
              <a:rPr lang="en-US" b="1" u="sng" dirty="0">
                <a:solidFill>
                  <a:schemeClr val="accent5">
                    <a:lumMod val="75000"/>
                  </a:schemeClr>
                </a:solidFill>
              </a:rPr>
              <a:t>TEAM MEMBERS FROM (GROUP – 7)</a:t>
            </a:r>
          </a:p>
          <a:p>
            <a:pPr>
              <a:buFont typeface="Wingdings" panose="05000000000000000000" pitchFamily="2" charset="2"/>
              <a:buChar char="§"/>
            </a:pPr>
            <a:r>
              <a:rPr lang="en-IN" dirty="0">
                <a:solidFill>
                  <a:srgbClr val="000000"/>
                </a:solidFill>
                <a:latin typeface="Calibri" panose="020F0502020204030204" pitchFamily="34" charset="0"/>
              </a:rPr>
              <a:t>Ms .UJWALA SANJAY PAWAR</a:t>
            </a:r>
            <a:r>
              <a:rPr lang="en-IN" dirty="0"/>
              <a:t> </a:t>
            </a:r>
            <a:endParaRPr lang="en-IN" dirty="0">
              <a:solidFill>
                <a:srgbClr val="000000"/>
              </a:solidFill>
              <a:latin typeface="Calibri" panose="020F0502020204030204" pitchFamily="34" charset="0"/>
            </a:endParaRPr>
          </a:p>
          <a:p>
            <a:pPr>
              <a:buFont typeface="Wingdings" panose="05000000000000000000" pitchFamily="2" charset="2"/>
              <a:buChar char="§"/>
            </a:pPr>
            <a:r>
              <a:rPr lang="en-IN" dirty="0" err="1">
                <a:solidFill>
                  <a:srgbClr val="000000"/>
                </a:solidFill>
                <a:latin typeface="Calibri" panose="020F0502020204030204" pitchFamily="34" charset="0"/>
              </a:rPr>
              <a:t>Ms.</a:t>
            </a:r>
            <a:r>
              <a:rPr lang="en-IN" dirty="0">
                <a:solidFill>
                  <a:srgbClr val="000000"/>
                </a:solidFill>
                <a:latin typeface="Calibri" panose="020F0502020204030204" pitchFamily="34" charset="0"/>
              </a:rPr>
              <a:t> TEJASWINI ASHOKRAO AHER</a:t>
            </a:r>
          </a:p>
          <a:p>
            <a:pPr>
              <a:buFont typeface="Wingdings" panose="05000000000000000000" pitchFamily="2" charset="2"/>
              <a:buChar char="§"/>
            </a:pPr>
            <a:r>
              <a:rPr lang="en-IN" dirty="0" err="1">
                <a:solidFill>
                  <a:srgbClr val="000000"/>
                </a:solidFill>
                <a:latin typeface="Calibri" panose="020F0502020204030204" pitchFamily="34" charset="0"/>
              </a:rPr>
              <a:t>Mr.</a:t>
            </a:r>
            <a:r>
              <a:rPr lang="en-IN" dirty="0">
                <a:solidFill>
                  <a:srgbClr val="000000"/>
                </a:solidFill>
                <a:latin typeface="Calibri" panose="020F0502020204030204" pitchFamily="34" charset="0"/>
              </a:rPr>
              <a:t> SHUBHAM BALASAHEB BHOSALE</a:t>
            </a:r>
            <a:r>
              <a:rPr lang="en-IN" dirty="0"/>
              <a:t> </a:t>
            </a:r>
          </a:p>
          <a:p>
            <a:pPr>
              <a:buFont typeface="Wingdings" panose="05000000000000000000" pitchFamily="2" charset="2"/>
              <a:buChar char="§"/>
            </a:pPr>
            <a:r>
              <a:rPr lang="en-IN" dirty="0" err="1">
                <a:solidFill>
                  <a:srgbClr val="000000"/>
                </a:solidFill>
                <a:latin typeface="Calibri" panose="020F0502020204030204" pitchFamily="34" charset="0"/>
              </a:rPr>
              <a:t>Ms.</a:t>
            </a:r>
            <a:r>
              <a:rPr lang="en-IN" dirty="0">
                <a:solidFill>
                  <a:srgbClr val="000000"/>
                </a:solidFill>
                <a:latin typeface="Calibri" panose="020F0502020204030204" pitchFamily="34" charset="0"/>
              </a:rPr>
              <a:t> AVANTI LAXMAN AVHAD</a:t>
            </a:r>
            <a:r>
              <a:rPr lang="en-IN" dirty="0"/>
              <a:t> </a:t>
            </a:r>
          </a:p>
          <a:p>
            <a:pPr>
              <a:buFont typeface="Wingdings" panose="05000000000000000000" pitchFamily="2" charset="2"/>
              <a:buChar char="§"/>
            </a:pPr>
            <a:r>
              <a:rPr lang="en-IN" dirty="0">
                <a:solidFill>
                  <a:schemeClr val="tx1"/>
                </a:solidFill>
                <a:latin typeface="Calibri" panose="020F0502020204030204" pitchFamily="34" charset="0"/>
                <a:cs typeface="Calibri" panose="020F0502020204030204" pitchFamily="34" charset="0"/>
              </a:rPr>
              <a:t>FIDA FEBIN K</a:t>
            </a:r>
          </a:p>
          <a:p>
            <a:pPr>
              <a:buFont typeface="Wingdings" panose="05000000000000000000" pitchFamily="2" charset="2"/>
              <a:buChar char="§"/>
            </a:pPr>
            <a:r>
              <a:rPr lang="en-IN" dirty="0" err="1">
                <a:solidFill>
                  <a:schemeClr val="tx1"/>
                </a:solidFill>
                <a:latin typeface="Calibri" panose="020F0502020204030204" pitchFamily="34" charset="0"/>
                <a:cs typeface="Calibri" panose="020F0502020204030204" pitchFamily="34" charset="0"/>
              </a:rPr>
              <a:t>Ms.MURSHIDA.AP</a:t>
            </a:r>
            <a:endParaRPr lang="en-IN" dirty="0">
              <a:solidFill>
                <a:schemeClr val="tx1"/>
              </a:solidFill>
              <a:latin typeface="Calibri" panose="020F0502020204030204" pitchFamily="34" charset="0"/>
              <a:cs typeface="Calibri" panose="020F0502020204030204" pitchFamily="34" charset="0"/>
            </a:endParaRPr>
          </a:p>
          <a:p>
            <a:pPr marL="0" indent="0">
              <a:buNone/>
            </a:pPr>
            <a:endParaRPr lang="en-US" b="1" u="sng" dirty="0">
              <a:solidFill>
                <a:schemeClr val="accent5">
                  <a:lumMod val="75000"/>
                </a:schemeClr>
              </a:solidFill>
            </a:endParaRPr>
          </a:p>
          <a:p>
            <a:endParaRPr lang="en-IN" dirty="0"/>
          </a:p>
        </p:txBody>
      </p:sp>
      <p:pic>
        <p:nvPicPr>
          <p:cNvPr id="4" name="Google Shape;336;p2">
            <a:extLst>
              <a:ext uri="{FF2B5EF4-FFF2-40B4-BE49-F238E27FC236}">
                <a16:creationId xmlns:a16="http://schemas.microsoft.com/office/drawing/2014/main" xmlns="" id="{AAF35D8A-0124-705B-89C1-C83FD27CD08C}"/>
              </a:ext>
            </a:extLst>
          </p:cNvPr>
          <p:cNvPicPr preferRelativeResize="0"/>
          <p:nvPr/>
        </p:nvPicPr>
        <p:blipFill rotWithShape="1">
          <a:blip r:embed="rId2">
            <a:alphaModFix/>
          </a:blip>
          <a:srcRect/>
          <a:stretch/>
        </p:blipFill>
        <p:spPr>
          <a:xfrm>
            <a:off x="10136256" y="1193426"/>
            <a:ext cx="1187051" cy="411359"/>
          </a:xfrm>
          <a:prstGeom prst="rect">
            <a:avLst/>
          </a:prstGeom>
          <a:noFill/>
          <a:ln>
            <a:solidFill>
              <a:sysClr val="windowText" lastClr="000000"/>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357" y="2263039"/>
            <a:ext cx="6557216" cy="444244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41" y="454188"/>
            <a:ext cx="1363978" cy="524607"/>
          </a:xfrm>
          <a:prstGeom prst="rect">
            <a:avLst/>
          </a:prstGeom>
        </p:spPr>
      </p:pic>
    </p:spTree>
    <p:extLst>
      <p:ext uri="{BB962C8B-B14F-4D97-AF65-F5344CB8AC3E}">
        <p14:creationId xmlns:p14="http://schemas.microsoft.com/office/powerpoint/2010/main" val="530313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 OF DRUG NAMES / RATINGS / CONDITIONS</a:t>
            </a:r>
            <a:br>
              <a:rPr lang="en-US" b="1" dirty="0"/>
            </a:br>
            <a:endParaRPr lang="en-IN" dirty="0"/>
          </a:p>
        </p:txBody>
      </p:sp>
      <p:sp>
        <p:nvSpPr>
          <p:cNvPr id="3" name="Content Placeholder 2"/>
          <p:cNvSpPr>
            <a:spLocks noGrp="1"/>
          </p:cNvSpPr>
          <p:nvPr>
            <p:ph idx="1"/>
          </p:nvPr>
        </p:nvSpPr>
        <p:spPr>
          <a:xfrm>
            <a:off x="373488" y="2202287"/>
            <a:ext cx="9607126" cy="3817513"/>
          </a:xfrm>
        </p:spPr>
        <p:txBody>
          <a:bodyPr/>
          <a:lstStyle/>
          <a:p>
            <a:r>
              <a:rPr lang="en-US" b="1" dirty="0"/>
              <a:t>This </a:t>
            </a:r>
            <a:r>
              <a:rPr lang="en-US" b="1" dirty="0" err="1"/>
              <a:t>barplot</a:t>
            </a:r>
            <a:r>
              <a:rPr lang="en-US" b="1" dirty="0"/>
              <a:t> shows the top 20 drugs with the 10/10 rating</a:t>
            </a:r>
            <a:endParaRPr lang="en-IN" b="1" dirty="0"/>
          </a:p>
        </p:txBody>
      </p:sp>
      <p:pic>
        <p:nvPicPr>
          <p:cNvPr id="7" name="Picture 6"/>
          <p:cNvPicPr>
            <a:picLocks noChangeAspect="1"/>
          </p:cNvPicPr>
          <p:nvPr/>
        </p:nvPicPr>
        <p:blipFill>
          <a:blip r:embed="rId2"/>
          <a:stretch>
            <a:fillRect/>
          </a:stretch>
        </p:blipFill>
        <p:spPr>
          <a:xfrm>
            <a:off x="373488" y="2681556"/>
            <a:ext cx="6915954" cy="4114552"/>
          </a:xfrm>
          <a:prstGeom prst="rect">
            <a:avLst/>
          </a:prstGeom>
        </p:spPr>
      </p:pic>
      <p:sp>
        <p:nvSpPr>
          <p:cNvPr id="8" name="Rectangle 7"/>
          <p:cNvSpPr/>
          <p:nvPr/>
        </p:nvSpPr>
        <p:spPr>
          <a:xfrm>
            <a:off x="7714444" y="3405216"/>
            <a:ext cx="4284885" cy="1477328"/>
          </a:xfrm>
          <a:prstGeom prst="rect">
            <a:avLst/>
          </a:prstGeom>
        </p:spPr>
        <p:txBody>
          <a:bodyPr wrap="square">
            <a:spAutoFit/>
          </a:bodyPr>
          <a:lstStyle/>
          <a:p>
            <a:r>
              <a:rPr lang="en-US" dirty="0">
                <a:solidFill>
                  <a:srgbClr val="000000"/>
                </a:solidFill>
                <a:latin typeface="Helvetica Neue"/>
              </a:rPr>
              <a:t>The is a bar graph which shows the top 20 drugs given in the data set with a rating of 10/10. '</a:t>
            </a:r>
            <a:r>
              <a:rPr lang="en-US" dirty="0" err="1">
                <a:solidFill>
                  <a:srgbClr val="000000"/>
                </a:solidFill>
                <a:latin typeface="Helvetica Neue"/>
              </a:rPr>
              <a:t>Levonorgestrel</a:t>
            </a:r>
            <a:r>
              <a:rPr lang="en-US" dirty="0">
                <a:solidFill>
                  <a:srgbClr val="000000"/>
                </a:solidFill>
                <a:latin typeface="Helvetica Neue"/>
              </a:rPr>
              <a:t>' is the drug with the highest number of 10/10 ratings</a:t>
            </a:r>
            <a:endParaRPr lang="en-IN" dirty="0"/>
          </a:p>
        </p:txBody>
      </p:sp>
    </p:spTree>
    <p:extLst>
      <p:ext uri="{BB962C8B-B14F-4D97-AF65-F5344CB8AC3E}">
        <p14:creationId xmlns:p14="http://schemas.microsoft.com/office/powerpoint/2010/main" val="428520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endParaRPr lang="en-IN" dirty="0"/>
          </a:p>
        </p:txBody>
      </p:sp>
      <p:sp>
        <p:nvSpPr>
          <p:cNvPr id="6" name="Content Placeholder 5"/>
          <p:cNvSpPr txBox="1">
            <a:spLocks noGrp="1"/>
          </p:cNvSpPr>
          <p:nvPr>
            <p:ph idx="1"/>
          </p:nvPr>
        </p:nvSpPr>
        <p:spPr>
          <a:xfrm>
            <a:off x="1155700" y="2227263"/>
            <a:ext cx="8824913" cy="369332"/>
          </a:xfrm>
          <a:prstGeom prst="rect">
            <a:avLst/>
          </a:prstGeom>
          <a:noFill/>
        </p:spPr>
        <p:txBody>
          <a:bodyPr wrap="square" rtlCol="0">
            <a:spAutoFit/>
          </a:bodyPr>
          <a:lstStyle/>
          <a:p>
            <a:r>
              <a:rPr lang="en-US" b="1" i="1" dirty="0"/>
              <a:t>Distribution of rating by size</a:t>
            </a:r>
          </a:p>
        </p:txBody>
      </p:sp>
      <p:pic>
        <p:nvPicPr>
          <p:cNvPr id="7" name="Picture 6"/>
          <p:cNvPicPr>
            <a:picLocks noChangeAspect="1"/>
          </p:cNvPicPr>
          <p:nvPr/>
        </p:nvPicPr>
        <p:blipFill>
          <a:blip r:embed="rId2"/>
          <a:stretch>
            <a:fillRect/>
          </a:stretch>
        </p:blipFill>
        <p:spPr>
          <a:xfrm>
            <a:off x="1657148" y="3143226"/>
            <a:ext cx="1968236" cy="3074471"/>
          </a:xfrm>
          <a:prstGeom prst="rect">
            <a:avLst/>
          </a:prstGeom>
        </p:spPr>
      </p:pic>
      <p:sp>
        <p:nvSpPr>
          <p:cNvPr id="8" name="Rectangle 7"/>
          <p:cNvSpPr/>
          <p:nvPr/>
        </p:nvSpPr>
        <p:spPr>
          <a:xfrm>
            <a:off x="5662411" y="2374279"/>
            <a:ext cx="6096000" cy="307777"/>
          </a:xfrm>
          <a:prstGeom prst="rect">
            <a:avLst/>
          </a:prstGeom>
        </p:spPr>
        <p:txBody>
          <a:bodyPr>
            <a:spAutoFit/>
          </a:bodyPr>
          <a:lstStyle/>
          <a:p>
            <a:r>
              <a:rPr lang="en-IN" sz="1400" b="1" dirty="0"/>
              <a:t>Making a donut chart to represent share of each ratings</a:t>
            </a:r>
          </a:p>
        </p:txBody>
      </p:sp>
      <p:pic>
        <p:nvPicPr>
          <p:cNvPr id="9" name="Picture 8"/>
          <p:cNvPicPr>
            <a:picLocks noChangeAspect="1"/>
          </p:cNvPicPr>
          <p:nvPr/>
        </p:nvPicPr>
        <p:blipFill>
          <a:blip r:embed="rId3"/>
          <a:stretch>
            <a:fillRect/>
          </a:stretch>
        </p:blipFill>
        <p:spPr>
          <a:xfrm>
            <a:off x="5550269" y="2798294"/>
            <a:ext cx="3722520" cy="3800367"/>
          </a:xfrm>
          <a:prstGeom prst="rect">
            <a:avLst/>
          </a:prstGeom>
        </p:spPr>
      </p:pic>
    </p:spTree>
    <p:extLst>
      <p:ext uri="{BB962C8B-B14F-4D97-AF65-F5344CB8AC3E}">
        <p14:creationId xmlns:p14="http://schemas.microsoft.com/office/powerpoint/2010/main" val="198354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endParaRPr lang="en-IN" dirty="0"/>
          </a:p>
        </p:txBody>
      </p:sp>
      <p:sp>
        <p:nvSpPr>
          <p:cNvPr id="3" name="Content Placeholder 2"/>
          <p:cNvSpPr>
            <a:spLocks noGrp="1"/>
          </p:cNvSpPr>
          <p:nvPr>
            <p:ph idx="1"/>
          </p:nvPr>
        </p:nvSpPr>
        <p:spPr>
          <a:xfrm>
            <a:off x="1154954" y="2215166"/>
            <a:ext cx="8825659" cy="3804634"/>
          </a:xfrm>
        </p:spPr>
        <p:txBody>
          <a:bodyPr/>
          <a:lstStyle/>
          <a:p>
            <a:r>
              <a:rPr lang="en-US" b="1" dirty="0"/>
              <a:t>A </a:t>
            </a:r>
            <a:r>
              <a:rPr lang="en-US" b="1" dirty="0" err="1"/>
              <a:t>countplot</a:t>
            </a:r>
            <a:r>
              <a:rPr lang="en-US" b="1" dirty="0"/>
              <a:t> of the ratings so we can see the distribution of the ratings</a:t>
            </a:r>
            <a:endParaRPr lang="en-IN" b="1" dirty="0"/>
          </a:p>
        </p:txBody>
      </p:sp>
      <p:pic>
        <p:nvPicPr>
          <p:cNvPr id="6" name="Picture 5"/>
          <p:cNvPicPr>
            <a:picLocks noChangeAspect="1"/>
          </p:cNvPicPr>
          <p:nvPr/>
        </p:nvPicPr>
        <p:blipFill>
          <a:blip r:embed="rId2"/>
          <a:stretch>
            <a:fillRect/>
          </a:stretch>
        </p:blipFill>
        <p:spPr>
          <a:xfrm>
            <a:off x="339698" y="2580805"/>
            <a:ext cx="9477375" cy="4143375"/>
          </a:xfrm>
          <a:prstGeom prst="rect">
            <a:avLst/>
          </a:prstGeom>
        </p:spPr>
      </p:pic>
      <p:sp>
        <p:nvSpPr>
          <p:cNvPr id="7" name="Rectangle 6"/>
          <p:cNvSpPr/>
          <p:nvPr/>
        </p:nvSpPr>
        <p:spPr>
          <a:xfrm>
            <a:off x="9980613" y="3412901"/>
            <a:ext cx="2125379" cy="2862322"/>
          </a:xfrm>
          <a:prstGeom prst="rect">
            <a:avLst/>
          </a:prstGeom>
        </p:spPr>
        <p:txBody>
          <a:bodyPr wrap="square">
            <a:spAutoFit/>
          </a:bodyPr>
          <a:lstStyle/>
          <a:p>
            <a:r>
              <a:rPr lang="en-US" dirty="0">
                <a:solidFill>
                  <a:srgbClr val="000000"/>
                </a:solidFill>
                <a:latin typeface="Helvetica Neue"/>
              </a:rPr>
              <a:t>The shows a distribution plot on the right hand side and a bar graph of the same on the left hand side. This shows the distribution of the ratings from 1 to 10 in the data set.</a:t>
            </a:r>
            <a:endParaRPr lang="en-IN" dirty="0"/>
          </a:p>
        </p:txBody>
      </p:sp>
    </p:spTree>
    <p:extLst>
      <p:ext uri="{BB962C8B-B14F-4D97-AF65-F5344CB8AC3E}">
        <p14:creationId xmlns:p14="http://schemas.microsoft.com/office/powerpoint/2010/main" val="123578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endParaRPr lang="en-IN" dirty="0"/>
          </a:p>
        </p:txBody>
      </p:sp>
      <p:sp>
        <p:nvSpPr>
          <p:cNvPr id="3" name="Content Placeholder 2"/>
          <p:cNvSpPr>
            <a:spLocks noGrp="1"/>
          </p:cNvSpPr>
          <p:nvPr>
            <p:ph idx="1"/>
          </p:nvPr>
        </p:nvSpPr>
        <p:spPr>
          <a:xfrm>
            <a:off x="1154954" y="2176530"/>
            <a:ext cx="8825659" cy="3843270"/>
          </a:xfrm>
        </p:spPr>
        <p:txBody>
          <a:bodyPr/>
          <a:lstStyle/>
          <a:p>
            <a:r>
              <a:rPr lang="en-US" b="1" dirty="0"/>
              <a:t>This </a:t>
            </a:r>
            <a:r>
              <a:rPr lang="en-US" b="1" dirty="0" err="1"/>
              <a:t>barplot</a:t>
            </a:r>
            <a:r>
              <a:rPr lang="en-US" b="1" dirty="0"/>
              <a:t> show the top 10 conditions the people are suffering.</a:t>
            </a:r>
            <a:endParaRPr lang="en-IN" b="1" dirty="0"/>
          </a:p>
        </p:txBody>
      </p:sp>
      <p:pic>
        <p:nvPicPr>
          <p:cNvPr id="6" name="Picture 5"/>
          <p:cNvPicPr>
            <a:picLocks noChangeAspect="1"/>
          </p:cNvPicPr>
          <p:nvPr/>
        </p:nvPicPr>
        <p:blipFill>
          <a:blip r:embed="rId2"/>
          <a:stretch>
            <a:fillRect/>
          </a:stretch>
        </p:blipFill>
        <p:spPr>
          <a:xfrm>
            <a:off x="0" y="2619973"/>
            <a:ext cx="9505950" cy="3895725"/>
          </a:xfrm>
          <a:prstGeom prst="rect">
            <a:avLst/>
          </a:prstGeom>
        </p:spPr>
      </p:pic>
      <p:sp>
        <p:nvSpPr>
          <p:cNvPr id="7" name="Rectangle 6"/>
          <p:cNvSpPr/>
          <p:nvPr/>
        </p:nvSpPr>
        <p:spPr>
          <a:xfrm>
            <a:off x="9659155" y="2880479"/>
            <a:ext cx="2408349" cy="3139321"/>
          </a:xfrm>
          <a:prstGeom prst="rect">
            <a:avLst/>
          </a:prstGeom>
        </p:spPr>
        <p:txBody>
          <a:bodyPr wrap="square">
            <a:spAutoFit/>
          </a:bodyPr>
          <a:lstStyle/>
          <a:p>
            <a:r>
              <a:rPr lang="en-US" dirty="0">
                <a:solidFill>
                  <a:srgbClr val="000000"/>
                </a:solidFill>
                <a:latin typeface="Helvetica Neue"/>
              </a:rPr>
              <a:t>The is a bar graph which exhibits the top 10 conditions the people are suffering from. In this data set 'Birth Control' is the most prominent condition by a very big margin followed by Depression and pain.</a:t>
            </a:r>
            <a:endParaRPr lang="en-IN" dirty="0"/>
          </a:p>
        </p:txBody>
      </p:sp>
    </p:spTree>
    <p:extLst>
      <p:ext uri="{BB962C8B-B14F-4D97-AF65-F5344CB8AC3E}">
        <p14:creationId xmlns:p14="http://schemas.microsoft.com/office/powerpoint/2010/main" val="329015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endParaRPr lang="en-IN" dirty="0"/>
          </a:p>
        </p:txBody>
      </p:sp>
      <p:sp>
        <p:nvSpPr>
          <p:cNvPr id="3" name="Content Placeholder 2"/>
          <p:cNvSpPr>
            <a:spLocks noGrp="1"/>
          </p:cNvSpPr>
          <p:nvPr>
            <p:ph idx="1"/>
          </p:nvPr>
        </p:nvSpPr>
        <p:spPr>
          <a:xfrm>
            <a:off x="987529" y="2324559"/>
            <a:ext cx="8795449" cy="4236154"/>
          </a:xfrm>
        </p:spPr>
        <p:txBody>
          <a:bodyPr/>
          <a:lstStyle/>
          <a:p>
            <a:r>
              <a:rPr lang="en-US" b="1" dirty="0"/>
              <a:t>Top 10 drugs which are used for the top condition, that is Depression</a:t>
            </a:r>
            <a:endParaRPr lang="en-IN" b="1" dirty="0"/>
          </a:p>
        </p:txBody>
      </p:sp>
      <p:pic>
        <p:nvPicPr>
          <p:cNvPr id="6" name="Picture 5"/>
          <p:cNvPicPr>
            <a:picLocks noChangeAspect="1"/>
          </p:cNvPicPr>
          <p:nvPr/>
        </p:nvPicPr>
        <p:blipFill>
          <a:blip r:embed="rId2"/>
          <a:stretch>
            <a:fillRect/>
          </a:stretch>
        </p:blipFill>
        <p:spPr>
          <a:xfrm>
            <a:off x="1558889" y="2712130"/>
            <a:ext cx="8224089" cy="4024731"/>
          </a:xfrm>
          <a:prstGeom prst="rect">
            <a:avLst/>
          </a:prstGeom>
        </p:spPr>
      </p:pic>
    </p:spTree>
    <p:extLst>
      <p:ext uri="{BB962C8B-B14F-4D97-AF65-F5344CB8AC3E}">
        <p14:creationId xmlns:p14="http://schemas.microsoft.com/office/powerpoint/2010/main" val="358956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endParaRPr lang="en-IN" dirty="0"/>
          </a:p>
        </p:txBody>
      </p:sp>
      <p:sp>
        <p:nvSpPr>
          <p:cNvPr id="3" name="Content Placeholder 2"/>
          <p:cNvSpPr>
            <a:spLocks noGrp="1"/>
          </p:cNvSpPr>
          <p:nvPr>
            <p:ph idx="1"/>
          </p:nvPr>
        </p:nvSpPr>
        <p:spPr>
          <a:xfrm>
            <a:off x="1090708" y="2255770"/>
            <a:ext cx="8825659" cy="3416300"/>
          </a:xfrm>
        </p:spPr>
        <p:txBody>
          <a:bodyPr/>
          <a:lstStyle/>
          <a:p>
            <a:r>
              <a:rPr lang="en-US" b="1" dirty="0"/>
              <a:t>Top 10 drugs which are used for the top condition, that is Diabetes, Type 2</a:t>
            </a:r>
            <a:endParaRPr lang="en-IN" b="1" dirty="0"/>
          </a:p>
        </p:txBody>
      </p:sp>
      <p:pic>
        <p:nvPicPr>
          <p:cNvPr id="6" name="Picture 5"/>
          <p:cNvPicPr>
            <a:picLocks noChangeAspect="1"/>
          </p:cNvPicPr>
          <p:nvPr/>
        </p:nvPicPr>
        <p:blipFill>
          <a:blip r:embed="rId2"/>
          <a:stretch>
            <a:fillRect/>
          </a:stretch>
        </p:blipFill>
        <p:spPr>
          <a:xfrm>
            <a:off x="730474" y="2669386"/>
            <a:ext cx="8658225" cy="4188614"/>
          </a:xfrm>
          <a:prstGeom prst="rect">
            <a:avLst/>
          </a:prstGeom>
        </p:spPr>
      </p:pic>
    </p:spTree>
    <p:extLst>
      <p:ext uri="{BB962C8B-B14F-4D97-AF65-F5344CB8AC3E}">
        <p14:creationId xmlns:p14="http://schemas.microsoft.com/office/powerpoint/2010/main" val="270244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Exploratory Data Analysis</a:t>
            </a:r>
          </a:p>
        </p:txBody>
      </p:sp>
      <p:sp>
        <p:nvSpPr>
          <p:cNvPr id="3" name="Content Placeholder 2"/>
          <p:cNvSpPr>
            <a:spLocks noGrp="1"/>
          </p:cNvSpPr>
          <p:nvPr>
            <p:ph idx="1"/>
          </p:nvPr>
        </p:nvSpPr>
        <p:spPr>
          <a:xfrm>
            <a:off x="768588" y="2266682"/>
            <a:ext cx="8825659" cy="3547056"/>
          </a:xfrm>
        </p:spPr>
        <p:txBody>
          <a:bodyPr/>
          <a:lstStyle/>
          <a:p>
            <a:r>
              <a:rPr lang="en-US" b="1" dirty="0"/>
              <a:t>Top 10 drugs which are used for the top condition, that is High Blood Pressure:</a:t>
            </a:r>
            <a:endParaRPr lang="en-IN" b="1" dirty="0"/>
          </a:p>
        </p:txBody>
      </p:sp>
      <p:pic>
        <p:nvPicPr>
          <p:cNvPr id="8" name="Picture 7"/>
          <p:cNvPicPr>
            <a:picLocks noChangeAspect="1"/>
          </p:cNvPicPr>
          <p:nvPr/>
        </p:nvPicPr>
        <p:blipFill>
          <a:blip r:embed="rId2"/>
          <a:stretch>
            <a:fillRect/>
          </a:stretch>
        </p:blipFill>
        <p:spPr>
          <a:xfrm>
            <a:off x="768588" y="2650584"/>
            <a:ext cx="7422375" cy="4104385"/>
          </a:xfrm>
          <a:prstGeom prst="rect">
            <a:avLst/>
          </a:prstGeom>
        </p:spPr>
      </p:pic>
      <p:sp>
        <p:nvSpPr>
          <p:cNvPr id="9" name="Rectangle 8"/>
          <p:cNvSpPr/>
          <p:nvPr/>
        </p:nvSpPr>
        <p:spPr>
          <a:xfrm>
            <a:off x="8190962" y="3440045"/>
            <a:ext cx="3734875" cy="1754326"/>
          </a:xfrm>
          <a:prstGeom prst="rect">
            <a:avLst/>
          </a:prstGeom>
        </p:spPr>
        <p:txBody>
          <a:bodyPr wrap="square">
            <a:spAutoFit/>
          </a:bodyPr>
          <a:lstStyle/>
          <a:p>
            <a:r>
              <a:rPr lang="en-US" dirty="0">
                <a:solidFill>
                  <a:srgbClr val="000000"/>
                </a:solidFill>
                <a:latin typeface="Helvetica Neue"/>
              </a:rPr>
              <a:t>This a bar graph which exhibits the top 10 drug names for the people suffering from High Blood Pressure. In this data set '</a:t>
            </a:r>
            <a:r>
              <a:rPr lang="en-US" dirty="0" err="1">
                <a:solidFill>
                  <a:srgbClr val="000000"/>
                </a:solidFill>
                <a:latin typeface="Helvetica Neue"/>
              </a:rPr>
              <a:t>Lisinopril</a:t>
            </a:r>
            <a:r>
              <a:rPr lang="en-US" dirty="0">
                <a:solidFill>
                  <a:srgbClr val="000000"/>
                </a:solidFill>
                <a:latin typeface="Helvetica Neue"/>
              </a:rPr>
              <a:t>' is the most prominent drug by a very big margin.</a:t>
            </a:r>
            <a:endParaRPr lang="en-IN" dirty="0"/>
          </a:p>
        </p:txBody>
      </p:sp>
    </p:spTree>
    <p:extLst>
      <p:ext uri="{BB962C8B-B14F-4D97-AF65-F5344CB8AC3E}">
        <p14:creationId xmlns:p14="http://schemas.microsoft.com/office/powerpoint/2010/main" val="83194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VISUALIZATION OF REVIEWS</a:t>
            </a:r>
            <a:br>
              <a:rPr lang="en-IN" b="1" dirty="0"/>
            </a:br>
            <a:endParaRPr lang="en-IN" dirty="0"/>
          </a:p>
        </p:txBody>
      </p:sp>
      <p:sp>
        <p:nvSpPr>
          <p:cNvPr id="3" name="Content Placeholder 2"/>
          <p:cNvSpPr>
            <a:spLocks noGrp="1"/>
          </p:cNvSpPr>
          <p:nvPr>
            <p:ph idx="1"/>
          </p:nvPr>
        </p:nvSpPr>
        <p:spPr>
          <a:xfrm>
            <a:off x="1270864" y="2178497"/>
            <a:ext cx="8825659" cy="3416300"/>
          </a:xfrm>
        </p:spPr>
        <p:txBody>
          <a:bodyPr/>
          <a:lstStyle/>
          <a:p>
            <a:r>
              <a:rPr lang="en-US" b="1" dirty="0"/>
              <a:t>Let's see the words cloud for the reviews </a:t>
            </a:r>
            <a:endParaRPr lang="en-IN" b="1" dirty="0"/>
          </a:p>
          <a:p>
            <a:endParaRPr lang="en-IN" dirty="0"/>
          </a:p>
        </p:txBody>
      </p:sp>
      <p:pic>
        <p:nvPicPr>
          <p:cNvPr id="5" name="Picture 4"/>
          <p:cNvPicPr>
            <a:picLocks noChangeAspect="1"/>
          </p:cNvPicPr>
          <p:nvPr/>
        </p:nvPicPr>
        <p:blipFill>
          <a:blip r:embed="rId2"/>
          <a:stretch>
            <a:fillRect/>
          </a:stretch>
        </p:blipFill>
        <p:spPr>
          <a:xfrm>
            <a:off x="2189410" y="2585396"/>
            <a:ext cx="7611412" cy="4272604"/>
          </a:xfrm>
          <a:prstGeom prst="rect">
            <a:avLst/>
          </a:prstGeom>
        </p:spPr>
      </p:pic>
    </p:spTree>
    <p:extLst>
      <p:ext uri="{BB962C8B-B14F-4D97-AF65-F5344CB8AC3E}">
        <p14:creationId xmlns:p14="http://schemas.microsoft.com/office/powerpoint/2010/main" val="190051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VISUALIZATION OF REVIEWS</a:t>
            </a:r>
            <a:br>
              <a:rPr lang="en-IN" b="1" dirty="0"/>
            </a:br>
            <a:endParaRPr lang="en-IN" dirty="0"/>
          </a:p>
        </p:txBody>
      </p:sp>
      <p:sp>
        <p:nvSpPr>
          <p:cNvPr id="3" name="Content Placeholder 2"/>
          <p:cNvSpPr>
            <a:spLocks noGrp="1"/>
          </p:cNvSpPr>
          <p:nvPr>
            <p:ph idx="1"/>
          </p:nvPr>
        </p:nvSpPr>
        <p:spPr>
          <a:xfrm>
            <a:off x="1296622" y="2644083"/>
            <a:ext cx="8825659" cy="3416300"/>
          </a:xfrm>
        </p:spPr>
        <p:txBody>
          <a:bodyPr/>
          <a:lstStyle/>
          <a:p>
            <a:r>
              <a:rPr lang="en-US" b="1" dirty="0"/>
              <a:t>feature engineering </a:t>
            </a:r>
          </a:p>
          <a:p>
            <a:r>
              <a:rPr lang="en-US" b="1" dirty="0"/>
              <a:t>let's make a new column review sentiment </a:t>
            </a:r>
          </a:p>
          <a:p>
            <a:pPr marL="0" indent="0">
              <a:buNone/>
            </a:pPr>
            <a:r>
              <a:rPr lang="en-IN" b="1" dirty="0"/>
              <a:t/>
            </a:r>
            <a:br>
              <a:rPr lang="en-IN" b="1" dirty="0"/>
            </a:br>
            <a:endParaRPr lang="en-IN" dirty="0"/>
          </a:p>
        </p:txBody>
      </p:sp>
      <p:sp>
        <p:nvSpPr>
          <p:cNvPr id="5" name="TextBox 4"/>
          <p:cNvSpPr txBox="1"/>
          <p:nvPr/>
        </p:nvSpPr>
        <p:spPr>
          <a:xfrm>
            <a:off x="6645499" y="2459417"/>
            <a:ext cx="4906850" cy="646331"/>
          </a:xfrm>
          <a:prstGeom prst="rect">
            <a:avLst/>
          </a:prstGeom>
          <a:noFill/>
        </p:spPr>
        <p:txBody>
          <a:bodyPr wrap="square" rtlCol="0">
            <a:spAutoFit/>
          </a:bodyPr>
          <a:lstStyle/>
          <a:p>
            <a:r>
              <a:rPr lang="en-US" b="1"/>
              <a:t>pie chart to represent the sentiments of the patients</a:t>
            </a:r>
            <a:endParaRPr lang="en-US" b="1" dirty="0"/>
          </a:p>
        </p:txBody>
      </p:sp>
      <p:pic>
        <p:nvPicPr>
          <p:cNvPr id="10" name="Picture 9"/>
          <p:cNvPicPr>
            <a:picLocks noChangeAspect="1"/>
          </p:cNvPicPr>
          <p:nvPr/>
        </p:nvPicPr>
        <p:blipFill>
          <a:blip r:embed="rId2"/>
          <a:stretch>
            <a:fillRect/>
          </a:stretch>
        </p:blipFill>
        <p:spPr>
          <a:xfrm>
            <a:off x="6645499" y="3232597"/>
            <a:ext cx="5397325" cy="3247560"/>
          </a:xfrm>
          <a:prstGeom prst="rect">
            <a:avLst/>
          </a:prstGeom>
        </p:spPr>
      </p:pic>
      <p:pic>
        <p:nvPicPr>
          <p:cNvPr id="11" name="Picture 10"/>
          <p:cNvPicPr>
            <a:picLocks noChangeAspect="1"/>
          </p:cNvPicPr>
          <p:nvPr/>
        </p:nvPicPr>
        <p:blipFill>
          <a:blip r:embed="rId3"/>
          <a:stretch>
            <a:fillRect/>
          </a:stretch>
        </p:blipFill>
        <p:spPr>
          <a:xfrm>
            <a:off x="1920343" y="3683358"/>
            <a:ext cx="3267075" cy="1944710"/>
          </a:xfrm>
          <a:prstGeom prst="rect">
            <a:avLst/>
          </a:prstGeom>
        </p:spPr>
      </p:pic>
    </p:spTree>
    <p:extLst>
      <p:ext uri="{BB962C8B-B14F-4D97-AF65-F5344CB8AC3E}">
        <p14:creationId xmlns:p14="http://schemas.microsoft.com/office/powerpoint/2010/main" val="331717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Word cloud For Positive Reviews</a:t>
            </a:r>
            <a:endParaRPr lang="en-IN" dirty="0"/>
          </a:p>
        </p:txBody>
      </p:sp>
      <p:pic>
        <p:nvPicPr>
          <p:cNvPr id="6" name="Picture 5"/>
          <p:cNvPicPr>
            <a:picLocks noChangeAspect="1"/>
          </p:cNvPicPr>
          <p:nvPr/>
        </p:nvPicPr>
        <p:blipFill>
          <a:blip r:embed="rId2"/>
          <a:stretch>
            <a:fillRect/>
          </a:stretch>
        </p:blipFill>
        <p:spPr>
          <a:xfrm>
            <a:off x="1565377" y="2356834"/>
            <a:ext cx="8711963" cy="4451774"/>
          </a:xfrm>
          <a:prstGeom prst="rect">
            <a:avLst/>
          </a:prstGeom>
        </p:spPr>
      </p:pic>
    </p:spTree>
    <p:extLst>
      <p:ext uri="{BB962C8B-B14F-4D97-AF65-F5344CB8AC3E}">
        <p14:creationId xmlns:p14="http://schemas.microsoft.com/office/powerpoint/2010/main" val="261227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Patient's Condition Classification Using Drug Reviews</a:t>
            </a:r>
            <a:endParaRPr lang="en-IN" dirty="0"/>
          </a:p>
        </p:txBody>
      </p:sp>
      <p:sp>
        <p:nvSpPr>
          <p:cNvPr id="3" name="Content Placeholder 2"/>
          <p:cNvSpPr>
            <a:spLocks noGrp="1"/>
          </p:cNvSpPr>
          <p:nvPr>
            <p:ph idx="1"/>
          </p:nvPr>
        </p:nvSpPr>
        <p:spPr>
          <a:xfrm>
            <a:off x="662610" y="2331075"/>
            <a:ext cx="10614990" cy="4739426"/>
          </a:xfrm>
        </p:spPr>
        <p:txBody>
          <a:bodyPr>
            <a:normAutofit fontScale="77500" lnSpcReduction="20000"/>
          </a:bodyPr>
          <a:lstStyle/>
          <a:p>
            <a:r>
              <a:rPr lang="en-IN" sz="2000" b="1" i="1" u="sng" dirty="0">
                <a:solidFill>
                  <a:schemeClr val="accent5">
                    <a:lumMod val="75000"/>
                  </a:schemeClr>
                </a:solidFill>
                <a:latin typeface="Bookman Old Style" panose="02050604050505020204" pitchFamily="18" charset="0"/>
              </a:rPr>
              <a:t>STEPS </a:t>
            </a:r>
            <a:r>
              <a:rPr lang="en-IN" sz="2000" b="1" i="1" u="sng" dirty="0">
                <a:solidFill>
                  <a:schemeClr val="accent3">
                    <a:lumMod val="50000"/>
                  </a:schemeClr>
                </a:solidFill>
                <a:latin typeface="Bookman Old Style" panose="02050604050505020204" pitchFamily="18" charset="0"/>
              </a:rPr>
              <a:t>TOWARDS</a:t>
            </a:r>
            <a:r>
              <a:rPr lang="en-IN" sz="2000" b="1" i="1" u="sng" dirty="0">
                <a:solidFill>
                  <a:schemeClr val="accent5">
                    <a:lumMod val="75000"/>
                  </a:schemeClr>
                </a:solidFill>
                <a:latin typeface="Bookman Old Style" panose="02050604050505020204" pitchFamily="18" charset="0"/>
              </a:rPr>
              <a:t> PROJECT</a:t>
            </a:r>
            <a:r>
              <a:rPr lang="en-IN" sz="2000" b="1" i="1" u="sng" dirty="0">
                <a:solidFill>
                  <a:schemeClr val="bg1"/>
                </a:solidFill>
                <a:latin typeface="Bookman Old Style" panose="02050604050505020204" pitchFamily="18" charset="0"/>
              </a:rPr>
              <a:t>STEPS TOWARDS PROJECT                                                                       </a:t>
            </a:r>
            <a:endParaRPr lang="en-IN" sz="2000" b="1" i="1" dirty="0">
              <a:solidFill>
                <a:schemeClr val="bg1"/>
              </a:solidFill>
              <a:latin typeface="Bookman Old Style" panose="02050604050505020204" pitchFamily="18" charset="0"/>
            </a:endParaRPr>
          </a:p>
          <a:p>
            <a:pPr>
              <a:buFont typeface="Wingdings" panose="05000000000000000000" pitchFamily="2" charset="2"/>
              <a:buChar char="v"/>
            </a:pPr>
            <a:r>
              <a:rPr lang="en-IN" b="1" dirty="0"/>
              <a:t>Objective Understanding</a:t>
            </a:r>
          </a:p>
          <a:p>
            <a:pPr>
              <a:buFont typeface="Wingdings" panose="05000000000000000000" pitchFamily="2" charset="2"/>
              <a:buChar char="v"/>
            </a:pPr>
            <a:r>
              <a:rPr lang="en-IN" b="1" dirty="0"/>
              <a:t>Project Architecture</a:t>
            </a:r>
          </a:p>
          <a:p>
            <a:pPr>
              <a:buFont typeface="Wingdings" panose="05000000000000000000" pitchFamily="2" charset="2"/>
              <a:buChar char="v"/>
            </a:pPr>
            <a:r>
              <a:rPr lang="en-IN" b="1" dirty="0"/>
              <a:t>Data importing</a:t>
            </a:r>
          </a:p>
          <a:p>
            <a:pPr>
              <a:buFont typeface="Wingdings" panose="05000000000000000000" pitchFamily="2" charset="2"/>
              <a:buChar char="v"/>
            </a:pPr>
            <a:r>
              <a:rPr lang="en-IN" b="1" dirty="0"/>
              <a:t>Exploratory Data Analysis</a:t>
            </a:r>
          </a:p>
          <a:p>
            <a:pPr lvl="1" indent="-342900">
              <a:buFont typeface="Wingdings" panose="05000000000000000000" pitchFamily="2" charset="2"/>
              <a:buChar char="v"/>
            </a:pPr>
            <a:r>
              <a:rPr lang="en-IN" b="1" dirty="0"/>
              <a:t> </a:t>
            </a:r>
            <a:r>
              <a:rPr lang="en-IN" dirty="0"/>
              <a:t>DATA VISUALIZATION</a:t>
            </a:r>
          </a:p>
          <a:p>
            <a:pPr lvl="1" indent="-342900">
              <a:buFont typeface="Wingdings" panose="05000000000000000000" pitchFamily="2" charset="2"/>
              <a:buChar char="v"/>
            </a:pPr>
            <a:r>
              <a:rPr lang="en-US" dirty="0"/>
              <a:t>VISUALIZATION OF DRUG NAMES / RATINGS / </a:t>
            </a:r>
            <a:r>
              <a:rPr lang="en-US" dirty="0" smtClean="0"/>
              <a:t>CONDITION</a:t>
            </a:r>
          </a:p>
          <a:p>
            <a:pPr marL="685800" lvl="1">
              <a:buFont typeface="Wingdings" panose="05000000000000000000" pitchFamily="2" charset="2"/>
              <a:buChar char="v"/>
            </a:pPr>
            <a:r>
              <a:rPr lang="en-IN" b="1" dirty="0" smtClean="0"/>
              <a:t>Data </a:t>
            </a:r>
            <a:r>
              <a:rPr lang="en-IN" b="1" dirty="0"/>
              <a:t>pre-processing</a:t>
            </a:r>
          </a:p>
          <a:p>
            <a:pPr>
              <a:buFont typeface="Wingdings" panose="05000000000000000000" pitchFamily="2" charset="2"/>
              <a:buChar char="v"/>
            </a:pPr>
            <a:r>
              <a:rPr lang="en-IN" b="1" dirty="0" err="1"/>
              <a:t>Stopwords</a:t>
            </a:r>
            <a:endParaRPr lang="en-IN" b="1" dirty="0"/>
          </a:p>
          <a:p>
            <a:pPr>
              <a:buFont typeface="Wingdings" panose="05000000000000000000" pitchFamily="2" charset="2"/>
              <a:buChar char="v"/>
            </a:pPr>
            <a:r>
              <a:rPr lang="en-IN" b="1" dirty="0"/>
              <a:t>Lemmatization</a:t>
            </a:r>
          </a:p>
          <a:p>
            <a:pPr>
              <a:buFont typeface="Wingdings" panose="05000000000000000000" pitchFamily="2" charset="2"/>
              <a:buChar char="v"/>
            </a:pPr>
            <a:r>
              <a:rPr lang="en-US" b="1" dirty="0"/>
              <a:t>Creating Features and Target Variable</a:t>
            </a:r>
          </a:p>
          <a:p>
            <a:pPr>
              <a:buFont typeface="Wingdings" panose="05000000000000000000" pitchFamily="2" charset="2"/>
              <a:buChar char="v"/>
            </a:pPr>
            <a:r>
              <a:rPr lang="en-IN" b="1" dirty="0"/>
              <a:t>Bag of Words</a:t>
            </a:r>
          </a:p>
          <a:p>
            <a:pPr marL="285750" indent="-285750">
              <a:buFont typeface="Wingdings" panose="05000000000000000000" pitchFamily="2" charset="2"/>
              <a:buChar char="v"/>
            </a:pPr>
            <a:r>
              <a:rPr lang="en-IN" b="1" dirty="0" smtClean="0"/>
              <a:t>Model Evaluation</a:t>
            </a:r>
          </a:p>
          <a:p>
            <a:pPr marL="285750" indent="-285750">
              <a:buFont typeface="Wingdings" panose="05000000000000000000" pitchFamily="2" charset="2"/>
              <a:buChar char="v"/>
            </a:pPr>
            <a:r>
              <a:rPr lang="en-IN" b="1" dirty="0" smtClean="0"/>
              <a:t>Deployment</a:t>
            </a:r>
          </a:p>
          <a:p>
            <a:pPr marL="285750" indent="-285750">
              <a:buFont typeface="Wingdings" panose="05000000000000000000" pitchFamily="2" charset="2"/>
              <a:buChar char="v"/>
            </a:pPr>
            <a:r>
              <a:rPr lang="en-IN" b="1" dirty="0" smtClean="0"/>
              <a:t>Problem Faced on this project</a:t>
            </a:r>
            <a:r>
              <a:rPr lang="en-IN" b="1" dirty="0"/>
              <a:t/>
            </a:r>
            <a:br>
              <a:rPr lang="en-IN" b="1" dirty="0"/>
            </a:br>
            <a:endParaRPr lang="en-IN" b="1" dirty="0"/>
          </a:p>
          <a:p>
            <a:pPr marL="285750" indent="-285750">
              <a:buFont typeface="Wingdings" panose="05000000000000000000" pitchFamily="2" charset="2"/>
              <a:buChar char="v"/>
            </a:pPr>
            <a:endParaRPr lang="en-IN" b="1" dirty="0"/>
          </a:p>
          <a:p>
            <a:pPr marL="285750" indent="-285750">
              <a:buFont typeface="Wingdings" panose="05000000000000000000" pitchFamily="2" charset="2"/>
              <a:buChar char="v"/>
            </a:pPr>
            <a:endParaRPr lang="en-IN" b="1" dirty="0"/>
          </a:p>
          <a:p>
            <a:endParaRPr lang="en-IN" dirty="0"/>
          </a:p>
        </p:txBody>
      </p:sp>
    </p:spTree>
    <p:extLst>
      <p:ext uri="{BB962C8B-B14F-4D97-AF65-F5344CB8AC3E}">
        <p14:creationId xmlns:p14="http://schemas.microsoft.com/office/powerpoint/2010/main" val="143512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a:r>
            <a:br>
              <a:rPr lang="en-IN" b="1" dirty="0"/>
            </a:br>
            <a:endParaRPr lang="en-IN" dirty="0"/>
          </a:p>
        </p:txBody>
      </p:sp>
      <p:sp>
        <p:nvSpPr>
          <p:cNvPr id="7" name="Rectangle 6"/>
          <p:cNvSpPr/>
          <p:nvPr/>
        </p:nvSpPr>
        <p:spPr>
          <a:xfrm>
            <a:off x="875763" y="811369"/>
            <a:ext cx="7765961" cy="646331"/>
          </a:xfrm>
          <a:prstGeom prst="rect">
            <a:avLst/>
          </a:prstGeom>
        </p:spPr>
        <p:txBody>
          <a:bodyPr wrap="square">
            <a:spAutoFit/>
          </a:bodyPr>
          <a:lstStyle/>
          <a:p>
            <a:r>
              <a:rPr lang="en-US" sz="3600" b="1" dirty="0">
                <a:solidFill>
                  <a:schemeClr val="bg1"/>
                </a:solidFill>
              </a:rPr>
              <a:t>Word cloud For Negative Reviews</a:t>
            </a:r>
            <a:endParaRPr lang="en-IN" sz="3600" dirty="0">
              <a:solidFill>
                <a:schemeClr val="bg1"/>
              </a:solidFill>
            </a:endParaRPr>
          </a:p>
        </p:txBody>
      </p:sp>
      <p:pic>
        <p:nvPicPr>
          <p:cNvPr id="8" name="Picture 7"/>
          <p:cNvPicPr>
            <a:picLocks noChangeAspect="1"/>
          </p:cNvPicPr>
          <p:nvPr/>
        </p:nvPicPr>
        <p:blipFill>
          <a:blip r:embed="rId2"/>
          <a:stretch>
            <a:fillRect/>
          </a:stretch>
        </p:blipFill>
        <p:spPr>
          <a:xfrm>
            <a:off x="1622738" y="2219325"/>
            <a:ext cx="8293629" cy="4638675"/>
          </a:xfrm>
          <a:prstGeom prst="rect">
            <a:avLst/>
          </a:prstGeom>
        </p:spPr>
      </p:pic>
    </p:spTree>
    <p:extLst>
      <p:ext uri="{BB962C8B-B14F-4D97-AF65-F5344CB8AC3E}">
        <p14:creationId xmlns:p14="http://schemas.microsoft.com/office/powerpoint/2010/main" val="295296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 OF REVIEWS BASED ON </a:t>
            </a:r>
            <a:r>
              <a:rPr lang="en-US" b="1" dirty="0" smtClean="0"/>
              <a:t>DATETIME</a:t>
            </a:r>
            <a:r>
              <a:rPr lang="en-US" b="1" dirty="0"/>
              <a:t/>
            </a:r>
            <a:br>
              <a:rPr lang="en-US" b="1" dirty="0"/>
            </a:br>
            <a:endParaRPr lang="en-IN" dirty="0"/>
          </a:p>
        </p:txBody>
      </p:sp>
      <p:sp>
        <p:nvSpPr>
          <p:cNvPr id="3" name="TextBox 2"/>
          <p:cNvSpPr txBox="1"/>
          <p:nvPr/>
        </p:nvSpPr>
        <p:spPr>
          <a:xfrm>
            <a:off x="656823" y="2305318"/>
            <a:ext cx="6091707" cy="646331"/>
          </a:xfrm>
          <a:prstGeom prst="rect">
            <a:avLst/>
          </a:prstGeom>
          <a:noFill/>
        </p:spPr>
        <p:txBody>
          <a:bodyPr wrap="square" rtlCol="0">
            <a:spAutoFit/>
          </a:bodyPr>
          <a:lstStyle/>
          <a:p>
            <a:r>
              <a:rPr lang="en-US" b="1" dirty="0"/>
              <a:t>Looking at the no. of reviews in each of the year</a:t>
            </a:r>
          </a:p>
          <a:p>
            <a:endParaRPr lang="en-IN" dirty="0"/>
          </a:p>
        </p:txBody>
      </p:sp>
      <p:pic>
        <p:nvPicPr>
          <p:cNvPr id="5" name="Picture 4"/>
          <p:cNvPicPr>
            <a:picLocks noChangeAspect="1"/>
          </p:cNvPicPr>
          <p:nvPr/>
        </p:nvPicPr>
        <p:blipFill>
          <a:blip r:embed="rId2"/>
          <a:stretch>
            <a:fillRect/>
          </a:stretch>
        </p:blipFill>
        <p:spPr>
          <a:xfrm>
            <a:off x="397568" y="2852149"/>
            <a:ext cx="8336113" cy="3714213"/>
          </a:xfrm>
          <a:prstGeom prst="rect">
            <a:avLst/>
          </a:prstGeom>
        </p:spPr>
      </p:pic>
      <p:sp>
        <p:nvSpPr>
          <p:cNvPr id="6" name="Rectangle 5"/>
          <p:cNvSpPr/>
          <p:nvPr/>
        </p:nvSpPr>
        <p:spPr>
          <a:xfrm>
            <a:off x="9056521" y="3807630"/>
            <a:ext cx="3087446" cy="2031325"/>
          </a:xfrm>
          <a:prstGeom prst="rect">
            <a:avLst/>
          </a:prstGeom>
        </p:spPr>
        <p:txBody>
          <a:bodyPr wrap="square">
            <a:spAutoFit/>
          </a:bodyPr>
          <a:lstStyle/>
          <a:p>
            <a:r>
              <a:rPr lang="en-US" dirty="0">
                <a:solidFill>
                  <a:srgbClr val="000000"/>
                </a:solidFill>
                <a:latin typeface="Helvetica Neue"/>
              </a:rPr>
              <a:t>The is a Bar graph that shows the number of reviews in the data set per year. It can be inferred that most ratings are given in 2016 and 2008 has the least number of reviews</a:t>
            </a:r>
            <a:endParaRPr lang="en-IN" dirty="0"/>
          </a:p>
        </p:txBody>
      </p:sp>
    </p:spTree>
    <p:extLst>
      <p:ext uri="{BB962C8B-B14F-4D97-AF65-F5344CB8AC3E}">
        <p14:creationId xmlns:p14="http://schemas.microsoft.com/office/powerpoint/2010/main" val="1697556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 OF REVIEWS BASED ON DATETIME</a:t>
            </a:r>
            <a:r>
              <a:rPr lang="en-US" b="1" dirty="0">
                <a:hlinkClick r:id="rId2"/>
              </a:rPr>
              <a:t>¶</a:t>
            </a:r>
            <a:r>
              <a:rPr lang="en-US" b="1" dirty="0"/>
              <a:t/>
            </a:r>
            <a:br>
              <a:rPr lang="en-US" b="1" dirty="0"/>
            </a:br>
            <a:endParaRPr lang="en-IN" b="1" dirty="0"/>
          </a:p>
        </p:txBody>
      </p:sp>
      <p:pic>
        <p:nvPicPr>
          <p:cNvPr id="5" name="Content Placeholder 4"/>
          <p:cNvPicPr>
            <a:picLocks noGrp="1" noChangeAspect="1"/>
          </p:cNvPicPr>
          <p:nvPr>
            <p:ph idx="1"/>
          </p:nvPr>
        </p:nvPicPr>
        <p:blipFill>
          <a:blip r:embed="rId3"/>
          <a:stretch>
            <a:fillRect/>
          </a:stretch>
        </p:blipFill>
        <p:spPr>
          <a:xfrm>
            <a:off x="961946" y="2662953"/>
            <a:ext cx="7486650" cy="3400425"/>
          </a:xfrm>
          <a:prstGeom prst="rect">
            <a:avLst/>
          </a:prstGeom>
        </p:spPr>
      </p:pic>
    </p:spTree>
    <p:extLst>
      <p:ext uri="{BB962C8B-B14F-4D97-AF65-F5344CB8AC3E}">
        <p14:creationId xmlns:p14="http://schemas.microsoft.com/office/powerpoint/2010/main" val="2600389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Looking at the no. of reviews in each of the day</a:t>
            </a:r>
            <a:endParaRPr lang="en-IN" b="1" dirty="0"/>
          </a:p>
        </p:txBody>
      </p:sp>
      <p:pic>
        <p:nvPicPr>
          <p:cNvPr id="5" name="Content Placeholder 4"/>
          <p:cNvPicPr>
            <a:picLocks noGrp="1" noChangeAspect="1"/>
          </p:cNvPicPr>
          <p:nvPr>
            <p:ph idx="1"/>
          </p:nvPr>
        </p:nvPicPr>
        <p:blipFill>
          <a:blip r:embed="rId2"/>
          <a:stretch>
            <a:fillRect/>
          </a:stretch>
        </p:blipFill>
        <p:spPr>
          <a:xfrm>
            <a:off x="1881904" y="2603500"/>
            <a:ext cx="7372505" cy="3416300"/>
          </a:xfrm>
          <a:prstGeom prst="rect">
            <a:avLst/>
          </a:prstGeom>
        </p:spPr>
      </p:pic>
    </p:spTree>
    <p:extLst>
      <p:ext uri="{BB962C8B-B14F-4D97-AF65-F5344CB8AC3E}">
        <p14:creationId xmlns:p14="http://schemas.microsoft.com/office/powerpoint/2010/main" val="1876464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VISUALIZATION OF USEFUL COUNT</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0" y="2448952"/>
            <a:ext cx="6848239" cy="4183668"/>
          </a:xfrm>
          <a:prstGeom prst="rect">
            <a:avLst/>
          </a:prstGeom>
        </p:spPr>
      </p:pic>
      <p:pic>
        <p:nvPicPr>
          <p:cNvPr id="5" name="Picture 4"/>
          <p:cNvPicPr>
            <a:picLocks noChangeAspect="1"/>
          </p:cNvPicPr>
          <p:nvPr/>
        </p:nvPicPr>
        <p:blipFill>
          <a:blip r:embed="rId3"/>
          <a:stretch>
            <a:fillRect/>
          </a:stretch>
        </p:blipFill>
        <p:spPr>
          <a:xfrm>
            <a:off x="6848239" y="2601532"/>
            <a:ext cx="5064719" cy="3940935"/>
          </a:xfrm>
          <a:prstGeom prst="rect">
            <a:avLst/>
          </a:prstGeom>
        </p:spPr>
      </p:pic>
    </p:spTree>
    <p:extLst>
      <p:ext uri="{BB962C8B-B14F-4D97-AF65-F5344CB8AC3E}">
        <p14:creationId xmlns:p14="http://schemas.microsoft.com/office/powerpoint/2010/main" val="291212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VISUALIZATION OF USEFUL COUNT</a:t>
            </a:r>
            <a:endParaRPr lang="en-IN" dirty="0"/>
          </a:p>
        </p:txBody>
      </p:sp>
      <p:pic>
        <p:nvPicPr>
          <p:cNvPr id="4" name="Content Placeholder 3"/>
          <p:cNvPicPr>
            <a:picLocks noGrp="1" noChangeAspect="1"/>
          </p:cNvPicPr>
          <p:nvPr>
            <p:ph idx="1"/>
          </p:nvPr>
        </p:nvPicPr>
        <p:blipFill>
          <a:blip r:embed="rId2"/>
          <a:stretch>
            <a:fillRect/>
          </a:stretch>
        </p:blipFill>
        <p:spPr>
          <a:xfrm>
            <a:off x="794455" y="2292439"/>
            <a:ext cx="4962525" cy="4443211"/>
          </a:xfrm>
          <a:prstGeom prst="rect">
            <a:avLst/>
          </a:prstGeom>
        </p:spPr>
      </p:pic>
      <p:sp>
        <p:nvSpPr>
          <p:cNvPr id="5" name="Rectangle 4"/>
          <p:cNvSpPr/>
          <p:nvPr/>
        </p:nvSpPr>
        <p:spPr>
          <a:xfrm>
            <a:off x="5975797" y="2292439"/>
            <a:ext cx="6216203" cy="369332"/>
          </a:xfrm>
          <a:prstGeom prst="rect">
            <a:avLst/>
          </a:prstGeom>
        </p:spPr>
        <p:txBody>
          <a:bodyPr wrap="square">
            <a:spAutoFit/>
          </a:bodyPr>
          <a:lstStyle/>
          <a:p>
            <a:r>
              <a:rPr lang="en-IN" b="1" dirty="0"/>
              <a:t>Making Words cloud for the condition of </a:t>
            </a:r>
            <a:r>
              <a:rPr lang="en-IN" b="1" dirty="0" err="1"/>
              <a:t>Depession</a:t>
            </a:r>
            <a:endParaRPr lang="en-IN" b="1" dirty="0"/>
          </a:p>
        </p:txBody>
      </p:sp>
      <p:pic>
        <p:nvPicPr>
          <p:cNvPr id="6" name="Picture 5"/>
          <p:cNvPicPr>
            <a:picLocks noChangeAspect="1"/>
          </p:cNvPicPr>
          <p:nvPr/>
        </p:nvPicPr>
        <p:blipFill>
          <a:blip r:embed="rId3"/>
          <a:stretch>
            <a:fillRect/>
          </a:stretch>
        </p:blipFill>
        <p:spPr>
          <a:xfrm>
            <a:off x="5756980" y="2831274"/>
            <a:ext cx="5806963" cy="4026726"/>
          </a:xfrm>
          <a:prstGeom prst="rect">
            <a:avLst/>
          </a:prstGeom>
        </p:spPr>
      </p:pic>
    </p:spTree>
    <p:extLst>
      <p:ext uri="{BB962C8B-B14F-4D97-AF65-F5344CB8AC3E}">
        <p14:creationId xmlns:p14="http://schemas.microsoft.com/office/powerpoint/2010/main" val="322295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Making Words cloud for the condition of Diabetes, Type 2,Blood Pressure </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0" y="2100330"/>
            <a:ext cx="5988676" cy="4648200"/>
          </a:xfrm>
          <a:prstGeom prst="rect">
            <a:avLst/>
          </a:prstGeom>
        </p:spPr>
      </p:pic>
      <p:pic>
        <p:nvPicPr>
          <p:cNvPr id="5" name="Picture 4"/>
          <p:cNvPicPr>
            <a:picLocks noChangeAspect="1"/>
          </p:cNvPicPr>
          <p:nvPr/>
        </p:nvPicPr>
        <p:blipFill>
          <a:blip r:embed="rId3"/>
          <a:stretch>
            <a:fillRect/>
          </a:stretch>
        </p:blipFill>
        <p:spPr>
          <a:xfrm>
            <a:off x="5988676" y="2100330"/>
            <a:ext cx="6080597" cy="4648200"/>
          </a:xfrm>
          <a:prstGeom prst="rect">
            <a:avLst/>
          </a:prstGeom>
        </p:spPr>
      </p:pic>
    </p:spTree>
    <p:extLst>
      <p:ext uri="{BB962C8B-B14F-4D97-AF65-F5344CB8AC3E}">
        <p14:creationId xmlns:p14="http://schemas.microsoft.com/office/powerpoint/2010/main" val="278345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DATA PREPROCESSING</a:t>
            </a:r>
            <a:r>
              <a:rPr lang="en-IN" b="1" dirty="0"/>
              <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502276" y="1996225"/>
            <a:ext cx="10264461" cy="1764406"/>
          </a:xfrm>
          <a:prstGeom prst="rect">
            <a:avLst/>
          </a:prstGeom>
        </p:spPr>
      </p:pic>
      <p:pic>
        <p:nvPicPr>
          <p:cNvPr id="5" name="Picture 4"/>
          <p:cNvPicPr>
            <a:picLocks noChangeAspect="1"/>
          </p:cNvPicPr>
          <p:nvPr/>
        </p:nvPicPr>
        <p:blipFill>
          <a:blip r:embed="rId3"/>
          <a:stretch>
            <a:fillRect/>
          </a:stretch>
        </p:blipFill>
        <p:spPr>
          <a:xfrm>
            <a:off x="502277" y="3528811"/>
            <a:ext cx="10264461" cy="3097369"/>
          </a:xfrm>
          <a:prstGeom prst="rect">
            <a:avLst/>
          </a:prstGeom>
        </p:spPr>
      </p:pic>
    </p:spTree>
    <p:extLst>
      <p:ext uri="{BB962C8B-B14F-4D97-AF65-F5344CB8AC3E}">
        <p14:creationId xmlns:p14="http://schemas.microsoft.com/office/powerpoint/2010/main" val="181359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STOPWORDS</a:t>
            </a:r>
            <a:r>
              <a:rPr lang="en-IN" b="1" dirty="0"/>
              <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3510833" y="2255771"/>
            <a:ext cx="4049654" cy="4501612"/>
          </a:xfrm>
          <a:prstGeom prst="rect">
            <a:avLst/>
          </a:prstGeom>
        </p:spPr>
      </p:pic>
    </p:spTree>
    <p:extLst>
      <p:ext uri="{BB962C8B-B14F-4D97-AF65-F5344CB8AC3E}">
        <p14:creationId xmlns:p14="http://schemas.microsoft.com/office/powerpoint/2010/main" val="345288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51365"/>
            <a:ext cx="8761413" cy="706964"/>
          </a:xfrm>
        </p:spPr>
        <p:txBody>
          <a:bodyPr/>
          <a:lstStyle/>
          <a:p>
            <a:r>
              <a:rPr lang="en-IN" b="1" dirty="0"/>
              <a:t>Lemmatization</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5" y="2603500"/>
            <a:ext cx="6073422" cy="3416300"/>
          </a:xfrm>
        </p:spPr>
      </p:pic>
    </p:spTree>
    <p:extLst>
      <p:ext uri="{BB962C8B-B14F-4D97-AF65-F5344CB8AC3E}">
        <p14:creationId xmlns:p14="http://schemas.microsoft.com/office/powerpoint/2010/main" val="99912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91672"/>
            <a:ext cx="8761413" cy="888643"/>
          </a:xfrm>
        </p:spPr>
        <p:txBody>
          <a:bodyPr/>
          <a:lstStyle/>
          <a:p>
            <a:r>
              <a:rPr lang="en-IN" b="1" dirty="0"/>
              <a:t>Objective Understanding</a:t>
            </a:r>
            <a:r>
              <a:rPr lang="en-IN" dirty="0"/>
              <a:t/>
            </a:r>
            <a:br>
              <a:rPr lang="en-IN" dirty="0"/>
            </a:br>
            <a:endParaRPr lang="en-IN" dirty="0"/>
          </a:p>
        </p:txBody>
      </p:sp>
      <p:sp>
        <p:nvSpPr>
          <p:cNvPr id="3" name="Content Placeholder 2"/>
          <p:cNvSpPr>
            <a:spLocks noGrp="1"/>
          </p:cNvSpPr>
          <p:nvPr>
            <p:ph idx="1"/>
          </p:nvPr>
        </p:nvSpPr>
        <p:spPr>
          <a:xfrm>
            <a:off x="702366" y="2292626"/>
            <a:ext cx="10522226" cy="3988903"/>
          </a:xfrm>
        </p:spPr>
        <p:txBody>
          <a:bodyPr>
            <a:normAutofit/>
          </a:bodyPr>
          <a:lstStyle/>
          <a:p>
            <a:r>
              <a:rPr lang="en-US" dirty="0" smtClean="0">
                <a:latin typeface="Calibri" panose="020F0502020204030204" pitchFamily="34" charset="0"/>
                <a:cs typeface="Calibri" panose="020F0502020204030204" pitchFamily="34" charset="0"/>
              </a:rPr>
              <a:t>In </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this </a:t>
            </a:r>
            <a:r>
              <a:rPr lang="en-US" dirty="0" smtClean="0">
                <a:latin typeface="Calibri" panose="020F0502020204030204" pitchFamily="34" charset="0"/>
                <a:cs typeface="Calibri" panose="020F0502020204030204" pitchFamily="34" charset="0"/>
              </a:rPr>
              <a:t>sample </a:t>
            </a:r>
            <a:r>
              <a:rPr lang="en-US" dirty="0">
                <a:latin typeface="Calibri" panose="020F0502020204030204" pitchFamily="34" charset="0"/>
                <a:cs typeface="Calibri" panose="020F0502020204030204" pitchFamily="34" charset="0"/>
              </a:rPr>
              <a:t>dataset which consists of 161297 drug name, condition reviews and ratings from different patients and our goal is to examine how patients are feeling using the drugs their positive and negative experiences so that we can recommend him a suitable drug. By </a:t>
            </a:r>
            <a:r>
              <a:rPr lang="en-US" dirty="0" err="1">
                <a:latin typeface="Calibri" panose="020F0502020204030204" pitchFamily="34" charset="0"/>
                <a:cs typeface="Calibri" panose="020F0502020204030204" pitchFamily="34" charset="0"/>
              </a:rPr>
              <a:t>analysing</a:t>
            </a:r>
            <a:r>
              <a:rPr lang="en-US" dirty="0">
                <a:latin typeface="Calibri" panose="020F0502020204030204" pitchFamily="34" charset="0"/>
                <a:cs typeface="Calibri" panose="020F0502020204030204" pitchFamily="34" charset="0"/>
              </a:rPr>
              <a:t> the reviews, we can understand the drug effectiveness and its side effects. </a:t>
            </a:r>
          </a:p>
          <a:p>
            <a:r>
              <a:rPr lang="en-US" dirty="0">
                <a:latin typeface="Calibri" panose="020F0502020204030204" pitchFamily="34" charset="0"/>
                <a:cs typeface="Calibri" panose="020F0502020204030204" pitchFamily="34" charset="0"/>
              </a:rPr>
              <a:t> The dataset provides patient reviews on specific drugs along with related conditions and a 10 star patient rating reflecting overall patient satisfaction. So in this dataset, we can see many patients conditions but we will focus only on the below, classify the below conditions from the patients reviews </a:t>
            </a:r>
          </a:p>
          <a:p>
            <a:r>
              <a:rPr lang="en-US" dirty="0">
                <a:latin typeface="Calibri" panose="020F0502020204030204" pitchFamily="34" charset="0"/>
                <a:cs typeface="Calibri" panose="020F0502020204030204" pitchFamily="34" charset="0"/>
              </a:rPr>
              <a:t>a) Depression </a:t>
            </a:r>
          </a:p>
          <a:p>
            <a:r>
              <a:rPr lang="en-US" dirty="0">
                <a:latin typeface="Calibri" panose="020F0502020204030204" pitchFamily="34" charset="0"/>
                <a:cs typeface="Calibri" panose="020F0502020204030204" pitchFamily="34" charset="0"/>
              </a:rPr>
              <a:t>b) High Blood Pressure</a:t>
            </a:r>
          </a:p>
          <a:p>
            <a:r>
              <a:rPr lang="en-US" dirty="0">
                <a:latin typeface="Calibri" panose="020F0502020204030204" pitchFamily="34" charset="0"/>
                <a:cs typeface="Calibri" panose="020F0502020204030204" pitchFamily="34" charset="0"/>
              </a:rPr>
              <a:t> c) Diabetes, Type 2</a:t>
            </a:r>
          </a:p>
        </p:txBody>
      </p:sp>
    </p:spTree>
    <p:extLst>
      <p:ext uri="{BB962C8B-B14F-4D97-AF65-F5344CB8AC3E}">
        <p14:creationId xmlns:p14="http://schemas.microsoft.com/office/powerpoint/2010/main" val="1051392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Lemmatization</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1700012" y="2588654"/>
            <a:ext cx="6207616" cy="3477295"/>
          </a:xfrm>
          <a:prstGeom prst="rect">
            <a:avLst/>
          </a:prstGeom>
        </p:spPr>
      </p:pic>
    </p:spTree>
    <p:extLst>
      <p:ext uri="{BB962C8B-B14F-4D97-AF65-F5344CB8AC3E}">
        <p14:creationId xmlns:p14="http://schemas.microsoft.com/office/powerpoint/2010/main" val="48231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Lemmatization</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1154954" y="2050737"/>
            <a:ext cx="8761413" cy="4414458"/>
          </a:xfrm>
          <a:prstGeom prst="rect">
            <a:avLst/>
          </a:prstGeom>
        </p:spPr>
      </p:pic>
    </p:spTree>
    <p:extLst>
      <p:ext uri="{BB962C8B-B14F-4D97-AF65-F5344CB8AC3E}">
        <p14:creationId xmlns:p14="http://schemas.microsoft.com/office/powerpoint/2010/main" val="2816096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Features and Target Variable</a:t>
            </a:r>
            <a:br>
              <a:rPr lang="en-US" b="1" dirty="0"/>
            </a:br>
            <a:endParaRPr lang="en-IN" dirty="0"/>
          </a:p>
        </p:txBody>
      </p:sp>
      <p:pic>
        <p:nvPicPr>
          <p:cNvPr id="4" name="Picture 3"/>
          <p:cNvPicPr>
            <a:picLocks noChangeAspect="1"/>
          </p:cNvPicPr>
          <p:nvPr/>
        </p:nvPicPr>
        <p:blipFill>
          <a:blip r:embed="rId2"/>
          <a:stretch>
            <a:fillRect/>
          </a:stretch>
        </p:blipFill>
        <p:spPr>
          <a:xfrm>
            <a:off x="875763" y="2047406"/>
            <a:ext cx="9350062" cy="4688245"/>
          </a:xfrm>
          <a:prstGeom prst="rect">
            <a:avLst/>
          </a:prstGeom>
        </p:spPr>
      </p:pic>
    </p:spTree>
    <p:extLst>
      <p:ext uri="{BB962C8B-B14F-4D97-AF65-F5344CB8AC3E}">
        <p14:creationId xmlns:p14="http://schemas.microsoft.com/office/powerpoint/2010/main" val="41167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Bag of Words</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772732" y="2537044"/>
            <a:ext cx="9517488" cy="2949356"/>
          </a:xfrm>
          <a:prstGeom prst="rect">
            <a:avLst/>
          </a:prstGeom>
        </p:spPr>
      </p:pic>
    </p:spTree>
    <p:extLst>
      <p:ext uri="{BB962C8B-B14F-4D97-AF65-F5344CB8AC3E}">
        <p14:creationId xmlns:p14="http://schemas.microsoft.com/office/powerpoint/2010/main" val="2707814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Model Evaluation</a:t>
            </a:r>
            <a:br>
              <a:rPr lang="en-IN" b="1" dirty="0"/>
            </a:br>
            <a:r>
              <a:rPr lang="en-IN" b="1" dirty="0"/>
              <a:t>Machine Learning </a:t>
            </a:r>
            <a:r>
              <a:rPr lang="en-IN" b="1" dirty="0" smtClean="0"/>
              <a:t>Models</a:t>
            </a:r>
            <a:r>
              <a:rPr lang="en-IN" b="1" dirty="0"/>
              <a:t/>
            </a:r>
            <a:br>
              <a:rPr lang="en-IN" b="1" dirty="0"/>
            </a:br>
            <a:endParaRPr lang="en-IN" dirty="0"/>
          </a:p>
        </p:txBody>
      </p:sp>
      <p:sp>
        <p:nvSpPr>
          <p:cNvPr id="3" name="Content Placeholder 2"/>
          <p:cNvSpPr>
            <a:spLocks noGrp="1"/>
          </p:cNvSpPr>
          <p:nvPr>
            <p:ph idx="1"/>
          </p:nvPr>
        </p:nvSpPr>
        <p:spPr>
          <a:xfrm>
            <a:off x="656824" y="2266682"/>
            <a:ext cx="9323790" cy="3753118"/>
          </a:xfrm>
        </p:spPr>
        <p:txBody>
          <a:bodyPr/>
          <a:lstStyle/>
          <a:p>
            <a:r>
              <a:rPr lang="en-IN" b="1" dirty="0"/>
              <a:t>Naive Bayes</a:t>
            </a:r>
            <a:r>
              <a:rPr lang="en-IN" b="1" dirty="0">
                <a:hlinkClick r:id="rId2"/>
              </a:rPr>
              <a:t>¶</a:t>
            </a:r>
            <a:endParaRPr lang="en-IN" b="1" dirty="0"/>
          </a:p>
          <a:p>
            <a:endParaRPr lang="en-IN" dirty="0"/>
          </a:p>
        </p:txBody>
      </p:sp>
      <p:pic>
        <p:nvPicPr>
          <p:cNvPr id="4" name="Picture 3"/>
          <p:cNvPicPr>
            <a:picLocks noChangeAspect="1"/>
          </p:cNvPicPr>
          <p:nvPr/>
        </p:nvPicPr>
        <p:blipFill>
          <a:blip r:embed="rId3"/>
          <a:stretch>
            <a:fillRect/>
          </a:stretch>
        </p:blipFill>
        <p:spPr>
          <a:xfrm>
            <a:off x="553793" y="2750782"/>
            <a:ext cx="5074275" cy="3404650"/>
          </a:xfrm>
          <a:prstGeom prst="rect">
            <a:avLst/>
          </a:prstGeom>
        </p:spPr>
      </p:pic>
      <p:sp>
        <p:nvSpPr>
          <p:cNvPr id="5" name="Rectangle 4"/>
          <p:cNvSpPr/>
          <p:nvPr/>
        </p:nvSpPr>
        <p:spPr>
          <a:xfrm>
            <a:off x="7940347" y="2381450"/>
            <a:ext cx="3446200" cy="369332"/>
          </a:xfrm>
          <a:prstGeom prst="rect">
            <a:avLst/>
          </a:prstGeom>
        </p:spPr>
        <p:txBody>
          <a:bodyPr wrap="none">
            <a:spAutoFit/>
          </a:bodyPr>
          <a:lstStyle/>
          <a:p>
            <a:r>
              <a:rPr lang="en-IN" b="1" dirty="0">
                <a:solidFill>
                  <a:srgbClr val="000000"/>
                </a:solidFill>
                <a:latin typeface="Helvetica Neue"/>
              </a:rPr>
              <a:t>Passive Aggressive Classifier</a:t>
            </a:r>
            <a:endParaRPr lang="en-IN" b="1" i="0" dirty="0">
              <a:solidFill>
                <a:srgbClr val="000000"/>
              </a:solidFill>
              <a:effectLst/>
              <a:latin typeface="Helvetica Neue"/>
            </a:endParaRPr>
          </a:p>
        </p:txBody>
      </p:sp>
      <p:pic>
        <p:nvPicPr>
          <p:cNvPr id="6" name="Picture 5"/>
          <p:cNvPicPr>
            <a:picLocks noChangeAspect="1"/>
          </p:cNvPicPr>
          <p:nvPr/>
        </p:nvPicPr>
        <p:blipFill>
          <a:blip r:embed="rId4"/>
          <a:stretch>
            <a:fillRect/>
          </a:stretch>
        </p:blipFill>
        <p:spPr>
          <a:xfrm>
            <a:off x="6478072" y="2821616"/>
            <a:ext cx="5331853" cy="3262981"/>
          </a:xfrm>
          <a:prstGeom prst="rect">
            <a:avLst/>
          </a:prstGeom>
        </p:spPr>
      </p:pic>
    </p:spTree>
    <p:extLst>
      <p:ext uri="{BB962C8B-B14F-4D97-AF65-F5344CB8AC3E}">
        <p14:creationId xmlns:p14="http://schemas.microsoft.com/office/powerpoint/2010/main" val="2487032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Machine Learning </a:t>
            </a:r>
            <a:r>
              <a:rPr lang="en-IN" b="1" dirty="0" smtClean="0"/>
              <a:t>Models</a:t>
            </a:r>
            <a:r>
              <a:rPr lang="en-IN" b="1" dirty="0"/>
              <a:t/>
            </a:r>
            <a:br>
              <a:rPr lang="en-IN" b="1" dirty="0"/>
            </a:br>
            <a:endParaRPr lang="en-IN" dirty="0"/>
          </a:p>
        </p:txBody>
      </p:sp>
      <p:sp>
        <p:nvSpPr>
          <p:cNvPr id="3" name="Content Placeholder 2"/>
          <p:cNvSpPr>
            <a:spLocks noGrp="1"/>
          </p:cNvSpPr>
          <p:nvPr>
            <p:ph idx="1"/>
          </p:nvPr>
        </p:nvSpPr>
        <p:spPr>
          <a:xfrm>
            <a:off x="417894" y="2137893"/>
            <a:ext cx="9562720" cy="3881907"/>
          </a:xfrm>
        </p:spPr>
        <p:txBody>
          <a:bodyPr/>
          <a:lstStyle/>
          <a:p>
            <a:r>
              <a:rPr lang="en-IN" b="1" dirty="0"/>
              <a:t>TFIDF</a:t>
            </a:r>
          </a:p>
          <a:p>
            <a:endParaRPr lang="en-IN" dirty="0"/>
          </a:p>
        </p:txBody>
      </p:sp>
      <p:pic>
        <p:nvPicPr>
          <p:cNvPr id="4" name="Picture 3"/>
          <p:cNvPicPr>
            <a:picLocks noChangeAspect="1"/>
          </p:cNvPicPr>
          <p:nvPr/>
        </p:nvPicPr>
        <p:blipFill>
          <a:blip r:embed="rId2"/>
          <a:stretch>
            <a:fillRect/>
          </a:stretch>
        </p:blipFill>
        <p:spPr>
          <a:xfrm>
            <a:off x="778502" y="2597171"/>
            <a:ext cx="4324350" cy="1828800"/>
          </a:xfrm>
          <a:prstGeom prst="rect">
            <a:avLst/>
          </a:prstGeom>
        </p:spPr>
      </p:pic>
      <p:pic>
        <p:nvPicPr>
          <p:cNvPr id="5" name="Picture 4"/>
          <p:cNvPicPr>
            <a:picLocks noChangeAspect="1"/>
          </p:cNvPicPr>
          <p:nvPr/>
        </p:nvPicPr>
        <p:blipFill>
          <a:blip r:embed="rId3"/>
          <a:stretch>
            <a:fillRect/>
          </a:stretch>
        </p:blipFill>
        <p:spPr>
          <a:xfrm>
            <a:off x="6104586" y="2936383"/>
            <a:ext cx="5254580" cy="3921617"/>
          </a:xfrm>
          <a:prstGeom prst="rect">
            <a:avLst/>
          </a:prstGeom>
        </p:spPr>
      </p:pic>
      <p:sp>
        <p:nvSpPr>
          <p:cNvPr id="6" name="Rectangle 5"/>
          <p:cNvSpPr/>
          <p:nvPr/>
        </p:nvSpPr>
        <p:spPr>
          <a:xfrm>
            <a:off x="8161511" y="2412505"/>
            <a:ext cx="1672253" cy="369332"/>
          </a:xfrm>
          <a:prstGeom prst="rect">
            <a:avLst/>
          </a:prstGeom>
        </p:spPr>
        <p:txBody>
          <a:bodyPr wrap="none">
            <a:spAutoFit/>
          </a:bodyPr>
          <a:lstStyle/>
          <a:p>
            <a:r>
              <a:rPr lang="en-IN" b="1" dirty="0">
                <a:solidFill>
                  <a:srgbClr val="000000"/>
                </a:solidFill>
                <a:latin typeface="Helvetica Neue"/>
              </a:rPr>
              <a:t>Naive Bayes</a:t>
            </a:r>
            <a:r>
              <a:rPr lang="en-IN" b="1" dirty="0">
                <a:solidFill>
                  <a:srgbClr val="296EAA"/>
                </a:solidFill>
                <a:latin typeface="Helvetica Neue"/>
                <a:hlinkClick r:id="rId4"/>
              </a:rPr>
              <a:t>¶</a:t>
            </a:r>
            <a:endParaRPr lang="en-IN" b="1" i="0" dirty="0">
              <a:solidFill>
                <a:srgbClr val="000000"/>
              </a:solidFill>
              <a:effectLst/>
              <a:latin typeface="Helvetica Neue"/>
            </a:endParaRPr>
          </a:p>
        </p:txBody>
      </p:sp>
    </p:spTree>
    <p:extLst>
      <p:ext uri="{BB962C8B-B14F-4D97-AF65-F5344CB8AC3E}">
        <p14:creationId xmlns:p14="http://schemas.microsoft.com/office/powerpoint/2010/main" val="346983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15" y="794948"/>
            <a:ext cx="8761413" cy="706964"/>
          </a:xfrm>
        </p:spPr>
        <p:txBody>
          <a:bodyPr/>
          <a:lstStyle/>
          <a:p>
            <a:r>
              <a:rPr lang="en-IN" b="1" dirty="0"/>
              <a:t>Machine Learning Models</a:t>
            </a:r>
            <a:r>
              <a:rPr lang="en-IN" b="1" dirty="0">
                <a:hlinkClick r:id="rId2"/>
              </a:rPr>
              <a:t>¶</a:t>
            </a:r>
            <a:r>
              <a:rPr lang="en-IN" b="1" dirty="0"/>
              <a:t/>
            </a:r>
            <a:br>
              <a:rPr lang="en-IN" b="1" dirty="0"/>
            </a:br>
            <a:endParaRPr lang="en-IN" dirty="0"/>
          </a:p>
        </p:txBody>
      </p:sp>
      <p:sp>
        <p:nvSpPr>
          <p:cNvPr id="3" name="Content Placeholder 2"/>
          <p:cNvSpPr>
            <a:spLocks noGrp="1"/>
          </p:cNvSpPr>
          <p:nvPr>
            <p:ph idx="1"/>
          </p:nvPr>
        </p:nvSpPr>
        <p:spPr>
          <a:xfrm>
            <a:off x="1154954" y="2073499"/>
            <a:ext cx="8825659" cy="3946301"/>
          </a:xfrm>
        </p:spPr>
        <p:txBody>
          <a:bodyPr/>
          <a:lstStyle/>
          <a:p>
            <a:r>
              <a:rPr lang="en-IN" b="1" dirty="0"/>
              <a:t>TFIDF</a:t>
            </a:r>
          </a:p>
          <a:p>
            <a:endParaRPr lang="en-IN" dirty="0"/>
          </a:p>
        </p:txBody>
      </p:sp>
      <p:pic>
        <p:nvPicPr>
          <p:cNvPr id="4" name="Picture 3"/>
          <p:cNvPicPr>
            <a:picLocks noChangeAspect="1"/>
          </p:cNvPicPr>
          <p:nvPr/>
        </p:nvPicPr>
        <p:blipFill>
          <a:blip r:embed="rId3"/>
          <a:stretch>
            <a:fillRect/>
          </a:stretch>
        </p:blipFill>
        <p:spPr>
          <a:xfrm>
            <a:off x="2106751" y="2447942"/>
            <a:ext cx="7296853" cy="4410057"/>
          </a:xfrm>
          <a:prstGeom prst="rect">
            <a:avLst/>
          </a:prstGeom>
        </p:spPr>
      </p:pic>
    </p:spTree>
    <p:extLst>
      <p:ext uri="{BB962C8B-B14F-4D97-AF65-F5344CB8AC3E}">
        <p14:creationId xmlns:p14="http://schemas.microsoft.com/office/powerpoint/2010/main" val="2161133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Machine Learning Models</a:t>
            </a:r>
            <a:endParaRPr lang="en-IN" dirty="0"/>
          </a:p>
        </p:txBody>
      </p:sp>
      <p:sp>
        <p:nvSpPr>
          <p:cNvPr id="3" name="Content Placeholder 2"/>
          <p:cNvSpPr>
            <a:spLocks noGrp="1"/>
          </p:cNvSpPr>
          <p:nvPr>
            <p:ph idx="1"/>
          </p:nvPr>
        </p:nvSpPr>
        <p:spPr>
          <a:xfrm>
            <a:off x="373488" y="2150772"/>
            <a:ext cx="9607126" cy="3869028"/>
          </a:xfrm>
        </p:spPr>
        <p:txBody>
          <a:bodyPr/>
          <a:lstStyle/>
          <a:p>
            <a:r>
              <a:rPr lang="en-IN" b="1" dirty="0"/>
              <a:t>TFIDF: Bigrams</a:t>
            </a:r>
          </a:p>
          <a:p>
            <a:endParaRPr lang="en-IN" dirty="0"/>
          </a:p>
        </p:txBody>
      </p:sp>
      <p:pic>
        <p:nvPicPr>
          <p:cNvPr id="4" name="Picture 3"/>
          <p:cNvPicPr>
            <a:picLocks noChangeAspect="1"/>
          </p:cNvPicPr>
          <p:nvPr/>
        </p:nvPicPr>
        <p:blipFill>
          <a:blip r:embed="rId2"/>
          <a:stretch>
            <a:fillRect/>
          </a:stretch>
        </p:blipFill>
        <p:spPr>
          <a:xfrm>
            <a:off x="180304" y="2562896"/>
            <a:ext cx="5370490" cy="3927044"/>
          </a:xfrm>
          <a:prstGeom prst="rect">
            <a:avLst/>
          </a:prstGeom>
        </p:spPr>
      </p:pic>
      <p:sp>
        <p:nvSpPr>
          <p:cNvPr id="5" name="Rectangle 4"/>
          <p:cNvSpPr/>
          <p:nvPr/>
        </p:nvSpPr>
        <p:spPr>
          <a:xfrm>
            <a:off x="7258715" y="2193564"/>
            <a:ext cx="2146806" cy="369332"/>
          </a:xfrm>
          <a:prstGeom prst="rect">
            <a:avLst/>
          </a:prstGeom>
        </p:spPr>
        <p:txBody>
          <a:bodyPr wrap="none">
            <a:spAutoFit/>
          </a:bodyPr>
          <a:lstStyle/>
          <a:p>
            <a:r>
              <a:rPr lang="en-IN" b="1" dirty="0">
                <a:solidFill>
                  <a:srgbClr val="000000"/>
                </a:solidFill>
                <a:latin typeface="Helvetica Neue"/>
              </a:rPr>
              <a:t>TFIDF : Trigrams</a:t>
            </a:r>
            <a:r>
              <a:rPr lang="en-IN" b="1" dirty="0">
                <a:solidFill>
                  <a:srgbClr val="296EAA"/>
                </a:solidFill>
                <a:latin typeface="Helvetica Neue"/>
                <a:hlinkClick r:id="rId3"/>
              </a:rPr>
              <a:t>¶</a:t>
            </a:r>
            <a:endParaRPr lang="en-IN" b="1" i="0" dirty="0">
              <a:solidFill>
                <a:srgbClr val="000000"/>
              </a:solidFill>
              <a:effectLst/>
              <a:latin typeface="Helvetica Neue"/>
            </a:endParaRPr>
          </a:p>
        </p:txBody>
      </p:sp>
      <p:pic>
        <p:nvPicPr>
          <p:cNvPr id="6" name="Picture 5"/>
          <p:cNvPicPr>
            <a:picLocks noChangeAspect="1"/>
          </p:cNvPicPr>
          <p:nvPr/>
        </p:nvPicPr>
        <p:blipFill>
          <a:blip r:embed="rId4"/>
          <a:stretch>
            <a:fillRect/>
          </a:stretch>
        </p:blipFill>
        <p:spPr>
          <a:xfrm>
            <a:off x="6284891" y="2717442"/>
            <a:ext cx="4971245" cy="3772498"/>
          </a:xfrm>
          <a:prstGeom prst="rect">
            <a:avLst/>
          </a:prstGeom>
        </p:spPr>
      </p:pic>
    </p:spTree>
    <p:extLst>
      <p:ext uri="{BB962C8B-B14F-4D97-AF65-F5344CB8AC3E}">
        <p14:creationId xmlns:p14="http://schemas.microsoft.com/office/powerpoint/2010/main" val="943286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Doc2Vec embedding model</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618186" y="2577741"/>
            <a:ext cx="9878096" cy="4132151"/>
          </a:xfrm>
          <a:prstGeom prst="rect">
            <a:avLst/>
          </a:prstGeom>
        </p:spPr>
      </p:pic>
    </p:spTree>
    <p:extLst>
      <p:ext uri="{BB962C8B-B14F-4D97-AF65-F5344CB8AC3E}">
        <p14:creationId xmlns:p14="http://schemas.microsoft.com/office/powerpoint/2010/main" val="2868971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Most important Features</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128790" y="2665749"/>
            <a:ext cx="6941712" cy="3606262"/>
          </a:xfrm>
          <a:prstGeom prst="rect">
            <a:avLst/>
          </a:prstGeom>
        </p:spPr>
      </p:pic>
      <p:pic>
        <p:nvPicPr>
          <p:cNvPr id="5" name="Picture 4"/>
          <p:cNvPicPr>
            <a:picLocks noChangeAspect="1"/>
          </p:cNvPicPr>
          <p:nvPr/>
        </p:nvPicPr>
        <p:blipFill>
          <a:blip r:embed="rId3"/>
          <a:stretch>
            <a:fillRect/>
          </a:stretch>
        </p:blipFill>
        <p:spPr>
          <a:xfrm>
            <a:off x="6143224" y="2665749"/>
            <a:ext cx="5705340" cy="3760809"/>
          </a:xfrm>
          <a:prstGeom prst="rect">
            <a:avLst/>
          </a:prstGeom>
        </p:spPr>
      </p:pic>
    </p:spTree>
    <p:extLst>
      <p:ext uri="{BB962C8B-B14F-4D97-AF65-F5344CB8AC3E}">
        <p14:creationId xmlns:p14="http://schemas.microsoft.com/office/powerpoint/2010/main" val="218417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Project Architecture / Project Flow</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2850666"/>
              </p:ext>
            </p:extLst>
          </p:nvPr>
        </p:nvGraphicFramePr>
        <p:xfrm>
          <a:off x="566670" y="2086378"/>
          <a:ext cx="11075831" cy="459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7765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Most important Features</a:t>
            </a:r>
            <a:endParaRPr lang="en-IN" dirty="0"/>
          </a:p>
        </p:txBody>
      </p:sp>
      <p:pic>
        <p:nvPicPr>
          <p:cNvPr id="5" name="Content Placeholder 4"/>
          <p:cNvPicPr>
            <a:picLocks noGrp="1" noChangeAspect="1"/>
          </p:cNvPicPr>
          <p:nvPr>
            <p:ph idx="1"/>
          </p:nvPr>
        </p:nvPicPr>
        <p:blipFill>
          <a:blip r:embed="rId2"/>
          <a:stretch>
            <a:fillRect/>
          </a:stretch>
        </p:blipFill>
        <p:spPr>
          <a:xfrm>
            <a:off x="620759" y="2400814"/>
            <a:ext cx="5715647" cy="3162859"/>
          </a:xfrm>
          <a:prstGeom prst="rect">
            <a:avLst/>
          </a:prstGeom>
        </p:spPr>
      </p:pic>
      <p:sp>
        <p:nvSpPr>
          <p:cNvPr id="6" name="Rectangle 5"/>
          <p:cNvSpPr/>
          <p:nvPr/>
        </p:nvSpPr>
        <p:spPr>
          <a:xfrm>
            <a:off x="8629098" y="2400814"/>
            <a:ext cx="2326278" cy="369332"/>
          </a:xfrm>
          <a:prstGeom prst="rect">
            <a:avLst/>
          </a:prstGeom>
        </p:spPr>
        <p:txBody>
          <a:bodyPr wrap="none">
            <a:spAutoFit/>
          </a:bodyPr>
          <a:lstStyle/>
          <a:p>
            <a:r>
              <a:rPr lang="en-IN" b="1" dirty="0">
                <a:solidFill>
                  <a:srgbClr val="000000"/>
                </a:solidFill>
                <a:latin typeface="Helvetica Neue"/>
              </a:rPr>
              <a:t>Sample Predictions</a:t>
            </a:r>
            <a:endParaRPr lang="en-IN" b="1" i="0" dirty="0">
              <a:solidFill>
                <a:srgbClr val="000000"/>
              </a:solidFill>
              <a:effectLst/>
              <a:latin typeface="Helvetica Neue"/>
            </a:endParaRPr>
          </a:p>
        </p:txBody>
      </p:sp>
      <p:pic>
        <p:nvPicPr>
          <p:cNvPr id="7" name="Picture 6"/>
          <p:cNvPicPr>
            <a:picLocks noChangeAspect="1"/>
          </p:cNvPicPr>
          <p:nvPr/>
        </p:nvPicPr>
        <p:blipFill>
          <a:blip r:embed="rId3"/>
          <a:stretch>
            <a:fillRect/>
          </a:stretch>
        </p:blipFill>
        <p:spPr>
          <a:xfrm>
            <a:off x="4662152" y="3062526"/>
            <a:ext cx="7340957" cy="3518578"/>
          </a:xfrm>
          <a:prstGeom prst="rect">
            <a:avLst/>
          </a:prstGeom>
        </p:spPr>
      </p:pic>
    </p:spTree>
    <p:extLst>
      <p:ext uri="{BB962C8B-B14F-4D97-AF65-F5344CB8AC3E}">
        <p14:creationId xmlns:p14="http://schemas.microsoft.com/office/powerpoint/2010/main" val="693579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 for Extracting Top drugs</a:t>
            </a:r>
            <a:endParaRPr lang="en-IN" b="1" dirty="0"/>
          </a:p>
        </p:txBody>
      </p:sp>
      <p:pic>
        <p:nvPicPr>
          <p:cNvPr id="4" name="Content Placeholder 3"/>
          <p:cNvPicPr>
            <a:picLocks noGrp="1" noChangeAspect="1"/>
          </p:cNvPicPr>
          <p:nvPr>
            <p:ph idx="1"/>
          </p:nvPr>
        </p:nvPicPr>
        <p:blipFill>
          <a:blip r:embed="rId2"/>
          <a:stretch>
            <a:fillRect/>
          </a:stretch>
        </p:blipFill>
        <p:spPr>
          <a:xfrm>
            <a:off x="944842" y="2410405"/>
            <a:ext cx="9306741" cy="3179025"/>
          </a:xfrm>
          <a:prstGeom prst="rect">
            <a:avLst/>
          </a:prstGeom>
        </p:spPr>
      </p:pic>
    </p:spTree>
    <p:extLst>
      <p:ext uri="{BB962C8B-B14F-4D97-AF65-F5344CB8AC3E}">
        <p14:creationId xmlns:p14="http://schemas.microsoft.com/office/powerpoint/2010/main" val="665137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 for Extracting Top drugs</a:t>
            </a:r>
            <a:endParaRPr lang="en-IN" dirty="0"/>
          </a:p>
        </p:txBody>
      </p:sp>
      <p:pic>
        <p:nvPicPr>
          <p:cNvPr id="4" name="Content Placeholder 3"/>
          <p:cNvPicPr>
            <a:picLocks noGrp="1" noChangeAspect="1"/>
          </p:cNvPicPr>
          <p:nvPr>
            <p:ph idx="1"/>
          </p:nvPr>
        </p:nvPicPr>
        <p:blipFill>
          <a:blip r:embed="rId2"/>
          <a:stretch>
            <a:fillRect/>
          </a:stretch>
        </p:blipFill>
        <p:spPr>
          <a:xfrm>
            <a:off x="804583" y="2640347"/>
            <a:ext cx="8738662" cy="3541511"/>
          </a:xfrm>
          <a:prstGeom prst="rect">
            <a:avLst/>
          </a:prstGeom>
        </p:spPr>
      </p:pic>
    </p:spTree>
    <p:extLst>
      <p:ext uri="{BB962C8B-B14F-4D97-AF65-F5344CB8AC3E}">
        <p14:creationId xmlns:p14="http://schemas.microsoft.com/office/powerpoint/2010/main" val="484567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2429" y="2549525"/>
            <a:ext cx="10328856" cy="3524250"/>
          </a:xfrm>
          <a:prstGeom prst="rect">
            <a:avLst/>
          </a:prstGeom>
        </p:spPr>
      </p:pic>
      <p:sp>
        <p:nvSpPr>
          <p:cNvPr id="2" name="Title 1"/>
          <p:cNvSpPr>
            <a:spLocks noGrp="1"/>
          </p:cNvSpPr>
          <p:nvPr>
            <p:ph type="title"/>
          </p:nvPr>
        </p:nvSpPr>
        <p:spPr/>
        <p:txBody>
          <a:bodyPr/>
          <a:lstStyle/>
          <a:p>
            <a:r>
              <a:rPr lang="en-US" b="1" dirty="0"/>
              <a:t>Function for Extracting Top drugs</a:t>
            </a:r>
            <a:endParaRPr lang="en-IN" dirty="0"/>
          </a:p>
        </p:txBody>
      </p:sp>
    </p:spTree>
    <p:extLst>
      <p:ext uri="{BB962C8B-B14F-4D97-AF65-F5344CB8AC3E}">
        <p14:creationId xmlns:p14="http://schemas.microsoft.com/office/powerpoint/2010/main" val="2443655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FCC098-3FBD-915B-3BB7-EB6B12B93706}"/>
              </a:ext>
            </a:extLst>
          </p:cNvPr>
          <p:cNvSpPr>
            <a:spLocks noGrp="1"/>
          </p:cNvSpPr>
          <p:nvPr>
            <p:ph type="title"/>
          </p:nvPr>
        </p:nvSpPr>
        <p:spPr>
          <a:xfrm>
            <a:off x="1800413" y="1000562"/>
            <a:ext cx="8761413" cy="706964"/>
          </a:xfrm>
        </p:spPr>
        <p:txBody>
          <a:bodyPr/>
          <a:lstStyle/>
          <a:p>
            <a:r>
              <a:rPr lang="en-US" b="1" dirty="0"/>
              <a:t>Deployment using </a:t>
            </a:r>
            <a:r>
              <a:rPr lang="en-US" b="1" dirty="0" err="1"/>
              <a:t>streamlit</a:t>
            </a:r>
            <a:endParaRPr lang="en-IN" b="1" dirty="0"/>
          </a:p>
        </p:txBody>
      </p:sp>
      <p:pic>
        <p:nvPicPr>
          <p:cNvPr id="13" name="Content Placeholder 12">
            <a:extLst>
              <a:ext uri="{FF2B5EF4-FFF2-40B4-BE49-F238E27FC236}">
                <a16:creationId xmlns:a16="http://schemas.microsoft.com/office/drawing/2014/main" xmlns="" id="{D0FADEBE-4C66-98CD-FC59-CECD77DDF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587" y="2186994"/>
            <a:ext cx="8025602" cy="4514401"/>
          </a:xfrm>
        </p:spPr>
      </p:pic>
    </p:spTree>
    <p:extLst>
      <p:ext uri="{BB962C8B-B14F-4D97-AF65-F5344CB8AC3E}">
        <p14:creationId xmlns:p14="http://schemas.microsoft.com/office/powerpoint/2010/main" val="1728868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22F3A-826A-AE75-A907-7748DA86BC5A}"/>
              </a:ext>
            </a:extLst>
          </p:cNvPr>
          <p:cNvSpPr>
            <a:spLocks noGrp="1"/>
          </p:cNvSpPr>
          <p:nvPr>
            <p:ph type="title"/>
          </p:nvPr>
        </p:nvSpPr>
        <p:spPr/>
        <p:txBody>
          <a:bodyPr/>
          <a:lstStyle/>
          <a:p>
            <a:r>
              <a:rPr lang="en-US" b="1" dirty="0"/>
              <a:t>Deployment using </a:t>
            </a:r>
            <a:r>
              <a:rPr lang="en-US" b="1" dirty="0" err="1"/>
              <a:t>streamlit</a:t>
            </a:r>
            <a:endParaRPr lang="en-IN" b="1" dirty="0"/>
          </a:p>
        </p:txBody>
      </p:sp>
      <p:pic>
        <p:nvPicPr>
          <p:cNvPr id="5" name="Content Placeholder 4">
            <a:extLst>
              <a:ext uri="{FF2B5EF4-FFF2-40B4-BE49-F238E27FC236}">
                <a16:creationId xmlns:a16="http://schemas.microsoft.com/office/drawing/2014/main" xmlns="" id="{DA9B6982-8D44-CCAE-49DE-FE0474E149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5" y="2603500"/>
            <a:ext cx="6073422" cy="3416300"/>
          </a:xfrm>
        </p:spPr>
      </p:pic>
    </p:spTree>
    <p:extLst>
      <p:ext uri="{BB962C8B-B14F-4D97-AF65-F5344CB8AC3E}">
        <p14:creationId xmlns:p14="http://schemas.microsoft.com/office/powerpoint/2010/main" val="2406875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DE674-0369-6942-474D-EE1F79215775}"/>
              </a:ext>
            </a:extLst>
          </p:cNvPr>
          <p:cNvSpPr>
            <a:spLocks noGrp="1"/>
          </p:cNvSpPr>
          <p:nvPr>
            <p:ph type="title"/>
          </p:nvPr>
        </p:nvSpPr>
        <p:spPr/>
        <p:txBody>
          <a:bodyPr/>
          <a:lstStyle/>
          <a:p>
            <a:r>
              <a:rPr lang="en-US" b="1" dirty="0"/>
              <a:t>Deployment using </a:t>
            </a:r>
            <a:r>
              <a:rPr lang="en-US" b="1" dirty="0" err="1"/>
              <a:t>streamlit</a:t>
            </a:r>
            <a:endParaRPr lang="en-IN" b="1" dirty="0"/>
          </a:p>
        </p:txBody>
      </p:sp>
      <p:pic>
        <p:nvPicPr>
          <p:cNvPr id="5" name="Content Placeholder 4">
            <a:extLst>
              <a:ext uri="{FF2B5EF4-FFF2-40B4-BE49-F238E27FC236}">
                <a16:creationId xmlns:a16="http://schemas.microsoft.com/office/drawing/2014/main" xmlns="" id="{6EB303F0-52E8-54C1-8926-1F182B7102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5" y="2603500"/>
            <a:ext cx="6073422" cy="3416300"/>
          </a:xfrm>
        </p:spPr>
      </p:pic>
    </p:spTree>
    <p:extLst>
      <p:ext uri="{BB962C8B-B14F-4D97-AF65-F5344CB8AC3E}">
        <p14:creationId xmlns:p14="http://schemas.microsoft.com/office/powerpoint/2010/main" val="18121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Rectangle 3"/>
          <p:cNvSpPr/>
          <p:nvPr/>
        </p:nvSpPr>
        <p:spPr>
          <a:xfrm>
            <a:off x="489397" y="457202"/>
            <a:ext cx="11230378" cy="6246252"/>
          </a:xfrm>
          <a:prstGeom prst="rect">
            <a:avLst/>
          </a:prstGeom>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910625" y="2982444"/>
            <a:ext cx="5988676" cy="1195768"/>
          </a:xfrm>
          <a:prstGeom prst="rect">
            <a:avLst/>
          </a:prstGeom>
          <a:solidFill>
            <a:schemeClr val="bg1"/>
          </a:solidFill>
        </p:spPr>
        <p:txBody>
          <a:bodyPr wrap="square" rtlCol="0">
            <a:spAutoFit/>
          </a:bodyPr>
          <a:lstStyle/>
          <a:p>
            <a:pPr algn="ctr"/>
            <a:r>
              <a:rPr lang="en-IN" sz="7200" b="1" spc="50" dirty="0" smtClean="0">
                <a:ln w="0"/>
                <a:solidFill>
                  <a:schemeClr val="accent1"/>
                </a:solidFill>
                <a:effectLst>
                  <a:innerShdw blurRad="63500" dist="50800" dir="13500000">
                    <a:srgbClr val="000000">
                      <a:alpha val="50000"/>
                    </a:srgbClr>
                  </a:innerShdw>
                </a:effectLst>
              </a:rPr>
              <a:t>Thank you..</a:t>
            </a:r>
            <a:endParaRPr lang="en-IN" sz="7200" b="1" spc="50" dirty="0">
              <a:ln w="0"/>
              <a:solidFill>
                <a:schemeClr val="accent1"/>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904813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08338"/>
            <a:ext cx="8761413" cy="1184856"/>
          </a:xfrm>
        </p:spPr>
        <p:txBody>
          <a:bodyPr/>
          <a:lstStyle/>
          <a:p>
            <a:r>
              <a:rPr lang="en-IN" b="1" dirty="0">
                <a:latin typeface="Calibri" panose="020F0502020204030204" pitchFamily="34" charset="0"/>
                <a:cs typeface="Calibri" panose="020F0502020204030204" pitchFamily="34" charset="0"/>
              </a:rPr>
              <a:t/>
            </a:r>
            <a:br>
              <a:rPr lang="en-IN" b="1" dirty="0">
                <a:latin typeface="Calibri" panose="020F0502020204030204" pitchFamily="34" charset="0"/>
                <a:cs typeface="Calibri" panose="020F0502020204030204" pitchFamily="34" charset="0"/>
              </a:rPr>
            </a:br>
            <a:r>
              <a:rPr lang="en-IN" b="1" dirty="0">
                <a:latin typeface="Calibri" panose="020F0502020204030204" pitchFamily="34" charset="0"/>
                <a:cs typeface="Calibri" panose="020F0502020204030204" pitchFamily="34" charset="0"/>
              </a:rPr>
              <a:t>Data Importing</a:t>
            </a:r>
            <a:br>
              <a:rPr lang="en-IN" b="1" dirty="0">
                <a:latin typeface="Calibri" panose="020F0502020204030204" pitchFamily="34" charset="0"/>
                <a:cs typeface="Calibri" panose="020F0502020204030204" pitchFamily="34" charset="0"/>
              </a:rPr>
            </a:b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54954" y="2086377"/>
            <a:ext cx="9547390" cy="4430333"/>
          </a:xfrm>
        </p:spPr>
        <p:txBody>
          <a:bodyPr/>
          <a:lstStyle/>
          <a:p>
            <a:endParaRPr lang="en-IN" b="1" dirty="0"/>
          </a:p>
          <a:p>
            <a:r>
              <a:rPr lang="en-IN" dirty="0"/>
              <a:t>The dataset provides patient reviews on specific drugs along with related conditions and a 10 star patient rating reflecting overall patient satisfaction</a:t>
            </a:r>
            <a:r>
              <a:rPr lang="en-IN" b="1" dirty="0"/>
              <a:t>.</a:t>
            </a:r>
          </a:p>
          <a:p>
            <a:r>
              <a:rPr lang="en-IN" b="1" dirty="0"/>
              <a:t>Attribute Information:</a:t>
            </a:r>
          </a:p>
          <a:p>
            <a:pPr marL="0" indent="0">
              <a:buNone/>
            </a:pPr>
            <a:r>
              <a:rPr lang="en-IN" dirty="0"/>
              <a:t>1.DrugName (categorical): name of drug</a:t>
            </a:r>
            <a:br>
              <a:rPr lang="en-IN" dirty="0"/>
            </a:br>
            <a:r>
              <a:rPr lang="en-IN" dirty="0"/>
              <a:t>2. condition (categorical): name of condition</a:t>
            </a:r>
            <a:br>
              <a:rPr lang="en-IN" dirty="0"/>
            </a:br>
            <a:r>
              <a:rPr lang="en-IN" dirty="0"/>
              <a:t>3. review (text): patient review</a:t>
            </a:r>
          </a:p>
          <a:p>
            <a:pPr marL="0" indent="0">
              <a:buNone/>
            </a:pPr>
            <a:r>
              <a:rPr lang="en-IN" dirty="0"/>
              <a:t>4. rating (numerical): 10 star patient rating</a:t>
            </a:r>
            <a:br>
              <a:rPr lang="en-IN" dirty="0"/>
            </a:br>
            <a:r>
              <a:rPr lang="en-IN" dirty="0"/>
              <a:t>5. date (date): date of review entry</a:t>
            </a:r>
            <a:br>
              <a:rPr lang="en-IN" dirty="0"/>
            </a:br>
            <a:r>
              <a:rPr lang="en-IN" dirty="0"/>
              <a:t>6. </a:t>
            </a:r>
            <a:r>
              <a:rPr lang="en-IN" dirty="0" err="1"/>
              <a:t>usefulCount</a:t>
            </a:r>
            <a:r>
              <a:rPr lang="en-IN" dirty="0"/>
              <a:t> (numerical): number of users who found review useful</a:t>
            </a:r>
            <a:br>
              <a:rPr lang="en-IN" dirty="0"/>
            </a:br>
            <a:endParaRPr lang="en-IN" dirty="0"/>
          </a:p>
          <a:p>
            <a:endParaRPr lang="en-IN" dirty="0"/>
          </a:p>
          <a:p>
            <a:pPr marL="0" indent="0">
              <a:buNone/>
            </a:pPr>
            <a:endParaRPr lang="en-IN" dirty="0"/>
          </a:p>
        </p:txBody>
      </p:sp>
    </p:spTree>
    <p:extLst>
      <p:ext uri="{BB962C8B-B14F-4D97-AF65-F5344CB8AC3E}">
        <p14:creationId xmlns:p14="http://schemas.microsoft.com/office/powerpoint/2010/main" val="335127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Collection &amp; Details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481467"/>
            <a:ext cx="7657376" cy="3919333"/>
          </a:xfrm>
        </p:spPr>
      </p:pic>
      <p:sp>
        <p:nvSpPr>
          <p:cNvPr id="5" name="TextBox 4"/>
          <p:cNvSpPr txBox="1"/>
          <p:nvPr/>
        </p:nvSpPr>
        <p:spPr>
          <a:xfrm>
            <a:off x="1249251" y="2112135"/>
            <a:ext cx="2021983" cy="369332"/>
          </a:xfrm>
          <a:prstGeom prst="rect">
            <a:avLst/>
          </a:prstGeom>
          <a:noFill/>
        </p:spPr>
        <p:txBody>
          <a:bodyPr wrap="square" rtlCol="0">
            <a:spAutoFit/>
          </a:bodyPr>
          <a:lstStyle/>
          <a:p>
            <a:r>
              <a:rPr lang="en-IN" b="1" dirty="0"/>
              <a:t>Import Dataset </a:t>
            </a:r>
          </a:p>
        </p:txBody>
      </p:sp>
      <p:sp>
        <p:nvSpPr>
          <p:cNvPr id="6" name="TextBox 5"/>
          <p:cNvSpPr txBox="1"/>
          <p:nvPr/>
        </p:nvSpPr>
        <p:spPr>
          <a:xfrm>
            <a:off x="8206650" y="2178975"/>
            <a:ext cx="3419434" cy="3970318"/>
          </a:xfrm>
          <a:prstGeom prst="rect">
            <a:avLst/>
          </a:prstGeom>
          <a:noFill/>
        </p:spPr>
        <p:txBody>
          <a:bodyPr wrap="square" rtlCol="0">
            <a:spAutoFit/>
          </a:bodyPr>
          <a:lstStyle/>
          <a:p>
            <a:r>
              <a:rPr lang="en-US" dirty="0"/>
              <a:t>• </a:t>
            </a:r>
            <a:r>
              <a:rPr lang="en-US" dirty="0">
                <a:latin typeface="Calibri" panose="020F0502020204030204" pitchFamily="34" charset="0"/>
                <a:cs typeface="Calibri" panose="020F0502020204030204" pitchFamily="34" charset="0"/>
              </a:rPr>
              <a:t>161297 Rows and 7 Columns </a:t>
            </a:r>
          </a:p>
          <a:p>
            <a:r>
              <a:rPr lang="en-US" dirty="0">
                <a:latin typeface="Calibri" panose="020F0502020204030204" pitchFamily="34" charset="0"/>
                <a:cs typeface="Calibri" panose="020F0502020204030204" pitchFamily="34" charset="0"/>
              </a:rPr>
              <a:t>Attribute Information: </a:t>
            </a:r>
          </a:p>
          <a:p>
            <a:r>
              <a:rPr lang="en-US" dirty="0">
                <a:latin typeface="Calibri" panose="020F0502020204030204" pitchFamily="34" charset="0"/>
                <a:cs typeface="Calibri" panose="020F0502020204030204" pitchFamily="34" charset="0"/>
              </a:rPr>
              <a:t>1. </a:t>
            </a:r>
            <a:r>
              <a:rPr lang="en-US" dirty="0" err="1">
                <a:latin typeface="Calibri" panose="020F0502020204030204" pitchFamily="34" charset="0"/>
                <a:cs typeface="Calibri" panose="020F0502020204030204" pitchFamily="34" charset="0"/>
              </a:rPr>
              <a:t>DrugName</a:t>
            </a:r>
            <a:r>
              <a:rPr lang="en-US" dirty="0">
                <a:latin typeface="Calibri" panose="020F0502020204030204" pitchFamily="34" charset="0"/>
                <a:cs typeface="Calibri" panose="020F0502020204030204" pitchFamily="34" charset="0"/>
              </a:rPr>
              <a:t> (categorical): name of drug </a:t>
            </a:r>
          </a:p>
          <a:p>
            <a:r>
              <a:rPr lang="en-US" dirty="0">
                <a:latin typeface="Calibri" panose="020F0502020204030204" pitchFamily="34" charset="0"/>
                <a:cs typeface="Calibri" panose="020F0502020204030204" pitchFamily="34" charset="0"/>
              </a:rPr>
              <a:t>2. condition (categorical): name of condition </a:t>
            </a:r>
          </a:p>
          <a:p>
            <a:r>
              <a:rPr lang="en-US" dirty="0">
                <a:latin typeface="Calibri" panose="020F0502020204030204" pitchFamily="34" charset="0"/>
                <a:cs typeface="Calibri" panose="020F0502020204030204" pitchFamily="34" charset="0"/>
              </a:rPr>
              <a:t>3. review (text): patient review </a:t>
            </a:r>
          </a:p>
          <a:p>
            <a:r>
              <a:rPr lang="en-US" dirty="0">
                <a:latin typeface="Calibri" panose="020F0502020204030204" pitchFamily="34" charset="0"/>
                <a:cs typeface="Calibri" panose="020F0502020204030204" pitchFamily="34" charset="0"/>
              </a:rPr>
              <a:t>4. rating (numerical): 10 star patient rating • </a:t>
            </a:r>
          </a:p>
          <a:p>
            <a:r>
              <a:rPr lang="en-US" dirty="0">
                <a:latin typeface="Calibri" panose="020F0502020204030204" pitchFamily="34" charset="0"/>
                <a:cs typeface="Calibri" panose="020F0502020204030204" pitchFamily="34" charset="0"/>
              </a:rPr>
              <a:t>5. date (date): date of review entry </a:t>
            </a:r>
          </a:p>
          <a:p>
            <a:r>
              <a:rPr lang="en-US" dirty="0">
                <a:latin typeface="Calibri" panose="020F0502020204030204" pitchFamily="34" charset="0"/>
                <a:cs typeface="Calibri" panose="020F0502020204030204" pitchFamily="34" charset="0"/>
              </a:rPr>
              <a:t> 6. </a:t>
            </a:r>
            <a:r>
              <a:rPr lang="en-US" dirty="0" err="1">
                <a:latin typeface="Calibri" panose="020F0502020204030204" pitchFamily="34" charset="0"/>
                <a:cs typeface="Calibri" panose="020F0502020204030204" pitchFamily="34" charset="0"/>
              </a:rPr>
              <a:t>usefulCount</a:t>
            </a:r>
            <a:r>
              <a:rPr lang="en-US" dirty="0">
                <a:latin typeface="Calibri" panose="020F0502020204030204" pitchFamily="34" charset="0"/>
                <a:cs typeface="Calibri" panose="020F0502020204030204" pitchFamily="34" charset="0"/>
              </a:rPr>
              <a:t> (numerical): number of users who found review useful</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678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474" y="2086378"/>
            <a:ext cx="1507298" cy="510192"/>
          </a:xfrm>
        </p:spPr>
        <p:txBody>
          <a:bodyPr>
            <a:normAutofit/>
          </a:bodyPr>
          <a:lstStyle/>
          <a:p>
            <a:r>
              <a:rPr lang="en-IN" b="1" dirty="0"/>
              <a:t>Columns</a:t>
            </a:r>
          </a:p>
        </p:txBody>
      </p:sp>
      <p:sp>
        <p:nvSpPr>
          <p:cNvPr id="4" name="TextBox 3"/>
          <p:cNvSpPr txBox="1"/>
          <p:nvPr/>
        </p:nvSpPr>
        <p:spPr>
          <a:xfrm>
            <a:off x="1154954" y="1081825"/>
            <a:ext cx="4704933" cy="646331"/>
          </a:xfrm>
          <a:prstGeom prst="rect">
            <a:avLst/>
          </a:prstGeom>
          <a:noFill/>
        </p:spPr>
        <p:txBody>
          <a:bodyPr wrap="square" rtlCol="0">
            <a:spAutoFit/>
          </a:bodyPr>
          <a:lstStyle/>
          <a:p>
            <a:r>
              <a:rPr lang="en-IN" sz="3600" b="1" dirty="0">
                <a:solidFill>
                  <a:schemeClr val="bg1"/>
                </a:solidFill>
              </a:rPr>
              <a:t>Details</a:t>
            </a:r>
            <a:endParaRPr lang="en-IN" sz="3600" dirty="0">
              <a:solidFill>
                <a:schemeClr val="bg1"/>
              </a:solidFill>
            </a:endParaRPr>
          </a:p>
        </p:txBody>
      </p:sp>
      <p:pic>
        <p:nvPicPr>
          <p:cNvPr id="5" name="Picture 4"/>
          <p:cNvPicPr>
            <a:picLocks noChangeAspect="1"/>
          </p:cNvPicPr>
          <p:nvPr/>
        </p:nvPicPr>
        <p:blipFill>
          <a:blip r:embed="rId2"/>
          <a:stretch>
            <a:fillRect/>
          </a:stretch>
        </p:blipFill>
        <p:spPr>
          <a:xfrm>
            <a:off x="514686" y="2411903"/>
            <a:ext cx="4134588" cy="1123950"/>
          </a:xfrm>
          <a:prstGeom prst="rect">
            <a:avLst/>
          </a:prstGeom>
        </p:spPr>
      </p:pic>
      <p:sp>
        <p:nvSpPr>
          <p:cNvPr id="6" name="TextBox 5"/>
          <p:cNvSpPr txBox="1"/>
          <p:nvPr/>
        </p:nvSpPr>
        <p:spPr>
          <a:xfrm>
            <a:off x="4919730" y="2211878"/>
            <a:ext cx="12878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Shapes</a:t>
            </a:r>
          </a:p>
        </p:txBody>
      </p:sp>
      <p:pic>
        <p:nvPicPr>
          <p:cNvPr id="7" name="Picture 6"/>
          <p:cNvPicPr>
            <a:picLocks noChangeAspect="1"/>
          </p:cNvPicPr>
          <p:nvPr/>
        </p:nvPicPr>
        <p:blipFill>
          <a:blip r:embed="rId3"/>
          <a:stretch>
            <a:fillRect/>
          </a:stretch>
        </p:blipFill>
        <p:spPr>
          <a:xfrm>
            <a:off x="4829577" y="2619441"/>
            <a:ext cx="2575775" cy="825979"/>
          </a:xfrm>
          <a:prstGeom prst="rect">
            <a:avLst/>
          </a:prstGeom>
        </p:spPr>
      </p:pic>
      <p:sp>
        <p:nvSpPr>
          <p:cNvPr id="8" name="TextBox 7"/>
          <p:cNvSpPr txBox="1"/>
          <p:nvPr/>
        </p:nvSpPr>
        <p:spPr>
          <a:xfrm>
            <a:off x="643474" y="3743391"/>
            <a:ext cx="183227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Describes</a:t>
            </a:r>
          </a:p>
        </p:txBody>
      </p:sp>
      <p:pic>
        <p:nvPicPr>
          <p:cNvPr id="9" name="Picture 8"/>
          <p:cNvPicPr>
            <a:picLocks noChangeAspect="1"/>
          </p:cNvPicPr>
          <p:nvPr/>
        </p:nvPicPr>
        <p:blipFill>
          <a:blip r:embed="rId4"/>
          <a:stretch>
            <a:fillRect/>
          </a:stretch>
        </p:blipFill>
        <p:spPr>
          <a:xfrm>
            <a:off x="514685" y="4135595"/>
            <a:ext cx="4134589" cy="2697456"/>
          </a:xfrm>
          <a:prstGeom prst="rect">
            <a:avLst/>
          </a:prstGeom>
        </p:spPr>
      </p:pic>
      <p:sp>
        <p:nvSpPr>
          <p:cNvPr id="10" name="TextBox 9"/>
          <p:cNvSpPr txBox="1"/>
          <p:nvPr/>
        </p:nvSpPr>
        <p:spPr>
          <a:xfrm>
            <a:off x="5331854" y="3628186"/>
            <a:ext cx="1751526"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err="1"/>
              <a:t>Infromation</a:t>
            </a:r>
            <a:endParaRPr lang="en-IN" b="1" dirty="0"/>
          </a:p>
        </p:txBody>
      </p:sp>
      <p:pic>
        <p:nvPicPr>
          <p:cNvPr id="11" name="Picture 10"/>
          <p:cNvPicPr>
            <a:picLocks noChangeAspect="1"/>
          </p:cNvPicPr>
          <p:nvPr/>
        </p:nvPicPr>
        <p:blipFill>
          <a:blip r:embed="rId5"/>
          <a:stretch>
            <a:fillRect/>
          </a:stretch>
        </p:blipFill>
        <p:spPr>
          <a:xfrm>
            <a:off x="4984124" y="4089851"/>
            <a:ext cx="3940935" cy="2743200"/>
          </a:xfrm>
          <a:prstGeom prst="rect">
            <a:avLst/>
          </a:prstGeom>
        </p:spPr>
      </p:pic>
      <p:sp>
        <p:nvSpPr>
          <p:cNvPr id="12" name="TextBox 11"/>
          <p:cNvSpPr txBox="1"/>
          <p:nvPr/>
        </p:nvSpPr>
        <p:spPr>
          <a:xfrm>
            <a:off x="8925060" y="3665347"/>
            <a:ext cx="1819352"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Data type</a:t>
            </a:r>
          </a:p>
        </p:txBody>
      </p:sp>
      <p:pic>
        <p:nvPicPr>
          <p:cNvPr id="13" name="Picture 12"/>
          <p:cNvPicPr>
            <a:picLocks noChangeAspect="1"/>
          </p:cNvPicPr>
          <p:nvPr/>
        </p:nvPicPr>
        <p:blipFill>
          <a:blip r:embed="rId6"/>
          <a:stretch>
            <a:fillRect/>
          </a:stretch>
        </p:blipFill>
        <p:spPr>
          <a:xfrm>
            <a:off x="8925059" y="4135595"/>
            <a:ext cx="2167082" cy="2445509"/>
          </a:xfrm>
          <a:prstGeom prst="rect">
            <a:avLst/>
          </a:prstGeom>
        </p:spPr>
      </p:pic>
      <p:sp>
        <p:nvSpPr>
          <p:cNvPr id="14" name="TextBox 13"/>
          <p:cNvSpPr txBox="1"/>
          <p:nvPr/>
        </p:nvSpPr>
        <p:spPr>
          <a:xfrm>
            <a:off x="8706118" y="2115689"/>
            <a:ext cx="2210443" cy="369332"/>
          </a:xfrm>
          <a:prstGeom prst="rect">
            <a:avLst/>
          </a:prstGeom>
          <a:noFill/>
        </p:spPr>
        <p:txBody>
          <a:bodyPr wrap="square" rtlCol="0">
            <a:spAutoFit/>
          </a:bodyPr>
          <a:lstStyle/>
          <a:p>
            <a:r>
              <a:rPr lang="en-IN" b="1" dirty="0"/>
              <a:t>Is null is present</a:t>
            </a:r>
          </a:p>
        </p:txBody>
      </p:sp>
      <p:pic>
        <p:nvPicPr>
          <p:cNvPr id="15" name="Picture 14"/>
          <p:cNvPicPr>
            <a:picLocks noChangeAspect="1"/>
          </p:cNvPicPr>
          <p:nvPr/>
        </p:nvPicPr>
        <p:blipFill>
          <a:blip r:embed="rId7"/>
          <a:stretch>
            <a:fillRect/>
          </a:stretch>
        </p:blipFill>
        <p:spPr>
          <a:xfrm>
            <a:off x="8036415" y="2411903"/>
            <a:ext cx="3055726" cy="1331487"/>
          </a:xfrm>
          <a:prstGeom prst="rect">
            <a:avLst/>
          </a:prstGeom>
        </p:spPr>
      </p:pic>
    </p:spTree>
    <p:extLst>
      <p:ext uri="{BB962C8B-B14F-4D97-AF65-F5344CB8AC3E}">
        <p14:creationId xmlns:p14="http://schemas.microsoft.com/office/powerpoint/2010/main" val="156484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14" y="0"/>
            <a:ext cx="11681138" cy="6439438"/>
          </a:xfrm>
        </p:spPr>
      </p:pic>
    </p:spTree>
    <p:extLst>
      <p:ext uri="{BB962C8B-B14F-4D97-AF65-F5344CB8AC3E}">
        <p14:creationId xmlns:p14="http://schemas.microsoft.com/office/powerpoint/2010/main" val="315819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659" y="540913"/>
            <a:ext cx="9462031" cy="1192239"/>
          </a:xfrm>
        </p:spPr>
        <p:txBody>
          <a:bodyPr/>
          <a:lstStyle/>
          <a:p>
            <a:r>
              <a:rPr lang="en-IN" b="1" dirty="0"/>
              <a:t>Exploratory Data Analysis</a:t>
            </a:r>
            <a:br>
              <a:rPr lang="en-IN" b="1" dirty="0"/>
            </a:br>
            <a:r>
              <a:rPr lang="en-IN" sz="1800" b="1" dirty="0"/>
              <a:t>DATA VISUALIZATION</a:t>
            </a:r>
            <a:r>
              <a:rPr lang="en-IN" b="1" dirty="0"/>
              <a:t/>
            </a:r>
            <a:br>
              <a:rPr lang="en-IN" b="1" dirty="0"/>
            </a:br>
            <a:r>
              <a:rPr lang="en-US" sz="1600" b="1" dirty="0"/>
              <a:t>VISUALIZATION OF DRUG NAMES / RATINGS / CONDITIONS</a:t>
            </a:r>
            <a:br>
              <a:rPr lang="en-US" sz="1600" b="1" dirty="0"/>
            </a:br>
            <a:endParaRPr lang="en-IN" sz="1600" dirty="0"/>
          </a:p>
        </p:txBody>
      </p:sp>
      <p:sp>
        <p:nvSpPr>
          <p:cNvPr id="3" name="Content Placeholder 2"/>
          <p:cNvSpPr>
            <a:spLocks noGrp="1"/>
          </p:cNvSpPr>
          <p:nvPr>
            <p:ph idx="1"/>
          </p:nvPr>
        </p:nvSpPr>
        <p:spPr>
          <a:xfrm>
            <a:off x="876659" y="2239616"/>
            <a:ext cx="9103955" cy="3780183"/>
          </a:xfrm>
        </p:spPr>
        <p:txBody>
          <a:bodyPr/>
          <a:lstStyle/>
          <a:p>
            <a:r>
              <a:rPr lang="en-US" b="1" dirty="0"/>
              <a:t>let's see the words cloud for the reviews</a:t>
            </a:r>
            <a:endParaRPr lang="en-IN" b="1" dirty="0"/>
          </a:p>
        </p:txBody>
      </p:sp>
      <p:pic>
        <p:nvPicPr>
          <p:cNvPr id="6" name="Picture 5"/>
          <p:cNvPicPr>
            <a:picLocks noChangeAspect="1"/>
          </p:cNvPicPr>
          <p:nvPr/>
        </p:nvPicPr>
        <p:blipFill>
          <a:blip r:embed="rId2"/>
          <a:stretch>
            <a:fillRect/>
          </a:stretch>
        </p:blipFill>
        <p:spPr>
          <a:xfrm>
            <a:off x="1264786" y="2510738"/>
            <a:ext cx="9073904" cy="4224913"/>
          </a:xfrm>
          <a:prstGeom prst="rect">
            <a:avLst/>
          </a:prstGeom>
        </p:spPr>
      </p:pic>
    </p:spTree>
    <p:extLst>
      <p:ext uri="{BB962C8B-B14F-4D97-AF65-F5344CB8AC3E}">
        <p14:creationId xmlns:p14="http://schemas.microsoft.com/office/powerpoint/2010/main" val="1527698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1131</TotalTime>
  <Words>880</Words>
  <Application>Microsoft Office PowerPoint</Application>
  <PresentationFormat>Widescreen</PresentationFormat>
  <Paragraphs>132</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Bookman Old Style</vt:lpstr>
      <vt:lpstr>Calibri</vt:lpstr>
      <vt:lpstr>Century Gothic</vt:lpstr>
      <vt:lpstr>Helvetica Neue</vt:lpstr>
      <vt:lpstr>Wingdings</vt:lpstr>
      <vt:lpstr>Wingdings 3</vt:lpstr>
      <vt:lpstr>Ion Boardroom</vt:lpstr>
      <vt:lpstr>Patient's Condition Classification Using Drug Reviews</vt:lpstr>
      <vt:lpstr>Patient's Condition Classification Using Drug Reviews</vt:lpstr>
      <vt:lpstr>Objective Understanding </vt:lpstr>
      <vt:lpstr>Project Architecture / Project Flow</vt:lpstr>
      <vt:lpstr> Data Importing </vt:lpstr>
      <vt:lpstr>Data Collection &amp; Details</vt:lpstr>
      <vt:lpstr>PowerPoint Presentation</vt:lpstr>
      <vt:lpstr>PowerPoint Presentation</vt:lpstr>
      <vt:lpstr>Exploratory Data Analysis DATA VISUALIZATION VISUALIZATION OF DRUG NAMES / RATINGS / CONDITIONS </vt:lpstr>
      <vt:lpstr>VISUALIZATION OF DRUG NAMES / RATINGS / CONDITIONS </vt:lpstr>
      <vt:lpstr>Exploratory Data Analysis</vt:lpstr>
      <vt:lpstr>Exploratory Data Analysis</vt:lpstr>
      <vt:lpstr>Exploratory Data Analysis</vt:lpstr>
      <vt:lpstr>Exploratory Data Analysis</vt:lpstr>
      <vt:lpstr>Exploratory Data Analysis</vt:lpstr>
      <vt:lpstr>Exploratory Data Analysis</vt:lpstr>
      <vt:lpstr>VISUALIZATION OF REVIEWS </vt:lpstr>
      <vt:lpstr>VISUALIZATION OF REVIEWS </vt:lpstr>
      <vt:lpstr>Word cloud For Positive Reviews</vt:lpstr>
      <vt:lpstr> </vt:lpstr>
      <vt:lpstr>VISUALIZATION OF REVIEWS BASED ON DATETIME </vt:lpstr>
      <vt:lpstr>VISUALIZATION OF REVIEWS BASED ON DATETIME¶ </vt:lpstr>
      <vt:lpstr>Looking at the no. of reviews in each of the day</vt:lpstr>
      <vt:lpstr>VISUALIZATION OF USEFUL COUNT </vt:lpstr>
      <vt:lpstr>VISUALIZATION OF USEFUL COUNT</vt:lpstr>
      <vt:lpstr>Making Words cloud for the condition of Diabetes, Type 2,Blood Pressure  </vt:lpstr>
      <vt:lpstr>DATA PREPROCESSING </vt:lpstr>
      <vt:lpstr>STOPWORDS </vt:lpstr>
      <vt:lpstr>Lemmatization</vt:lpstr>
      <vt:lpstr>Lemmatization </vt:lpstr>
      <vt:lpstr>Lemmatization </vt:lpstr>
      <vt:lpstr>Creating Features and Target Variable </vt:lpstr>
      <vt:lpstr>Bag of Words </vt:lpstr>
      <vt:lpstr>Model Evaluation Machine Learning Models </vt:lpstr>
      <vt:lpstr>Machine Learning Models </vt:lpstr>
      <vt:lpstr>Machine Learning Models¶ </vt:lpstr>
      <vt:lpstr>Machine Learning Models</vt:lpstr>
      <vt:lpstr>Doc2Vec embedding model </vt:lpstr>
      <vt:lpstr>Most important Features </vt:lpstr>
      <vt:lpstr>Most important Features</vt:lpstr>
      <vt:lpstr>Function for Extracting Top drugs</vt:lpstr>
      <vt:lpstr>Function for Extracting Top drugs</vt:lpstr>
      <vt:lpstr>Function for Extracting Top drugs</vt:lpstr>
      <vt:lpstr>Deployment using streamlit</vt:lpstr>
      <vt:lpstr>Deployment using streamlit</vt:lpstr>
      <vt:lpstr>Deployment using streamlit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Patient's Condition Classification Using Drug Reviews</dc:title>
  <dc:creator>HP</dc:creator>
  <cp:lastModifiedBy>Microsoft account</cp:lastModifiedBy>
  <cp:revision>55</cp:revision>
  <dcterms:created xsi:type="dcterms:W3CDTF">2023-03-26T16:28:38Z</dcterms:created>
  <dcterms:modified xsi:type="dcterms:W3CDTF">2023-04-27T13:57:08Z</dcterms:modified>
</cp:coreProperties>
</file>